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
      <p:font typeface="Albert Sans Medium"/>
      <p:regular r:id="rId54"/>
      <p:bold r:id="rId55"/>
      <p:italic r:id="rId56"/>
      <p:boldItalic r:id="rId57"/>
    </p:embeddedFont>
    <p:embeddedFont>
      <p:font typeface="Epilogue"/>
      <p:regular r:id="rId58"/>
      <p:bold r:id="rId59"/>
      <p:italic r:id="rId60"/>
      <p:boldItalic r:id="rId61"/>
    </p:embeddedFont>
    <p:embeddedFont>
      <p:font typeface="Albert Sans"/>
      <p:regular r:id="rId62"/>
      <p:bold r:id="rId63"/>
      <p:italic r:id="rId64"/>
      <p:boldItalic r:id="rId65"/>
    </p:embeddedFont>
    <p:embeddedFont>
      <p:font typeface="DM Sans"/>
      <p:regular r:id="rId66"/>
      <p:bold r:id="rId67"/>
      <p:italic r:id="rId68"/>
      <p:boldItalic r:id="rId69"/>
    </p:embeddedFont>
    <p:embeddedFont>
      <p:font typeface="Comfortaa"/>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Comfortaa-bold.fntdata"/><Relationship Id="rId70" Type="http://schemas.openxmlformats.org/officeDocument/2006/relationships/font" Target="fonts/Comfortaa-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lbertSans-regular.fntdata"/><Relationship Id="rId61" Type="http://schemas.openxmlformats.org/officeDocument/2006/relationships/font" Target="fonts/Epilogue-boldItalic.fntdata"/><Relationship Id="rId20" Type="http://schemas.openxmlformats.org/officeDocument/2006/relationships/slide" Target="slides/slide15.xml"/><Relationship Id="rId64" Type="http://schemas.openxmlformats.org/officeDocument/2006/relationships/font" Target="fonts/AlbertSans-italic.fntdata"/><Relationship Id="rId63" Type="http://schemas.openxmlformats.org/officeDocument/2006/relationships/font" Target="fonts/AlbertSans-bold.fntdata"/><Relationship Id="rId22" Type="http://schemas.openxmlformats.org/officeDocument/2006/relationships/slide" Target="slides/slide17.xml"/><Relationship Id="rId66" Type="http://schemas.openxmlformats.org/officeDocument/2006/relationships/font" Target="fonts/DMSans-regular.fntdata"/><Relationship Id="rId21" Type="http://schemas.openxmlformats.org/officeDocument/2006/relationships/slide" Target="slides/slide16.xml"/><Relationship Id="rId65" Type="http://schemas.openxmlformats.org/officeDocument/2006/relationships/font" Target="fonts/AlbertSans-boldItalic.fntdata"/><Relationship Id="rId24" Type="http://schemas.openxmlformats.org/officeDocument/2006/relationships/slide" Target="slides/slide19.xml"/><Relationship Id="rId68" Type="http://schemas.openxmlformats.org/officeDocument/2006/relationships/font" Target="fonts/DMSans-italic.fntdata"/><Relationship Id="rId23" Type="http://schemas.openxmlformats.org/officeDocument/2006/relationships/slide" Target="slides/slide18.xml"/><Relationship Id="rId67" Type="http://schemas.openxmlformats.org/officeDocument/2006/relationships/font" Target="fonts/DMSans-bold.fntdata"/><Relationship Id="rId60" Type="http://schemas.openxmlformats.org/officeDocument/2006/relationships/font" Target="fonts/Epilogue-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DMSans-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AlbertSansMedium-bold.fntdata"/><Relationship Id="rId10" Type="http://schemas.openxmlformats.org/officeDocument/2006/relationships/slide" Target="slides/slide5.xml"/><Relationship Id="rId54" Type="http://schemas.openxmlformats.org/officeDocument/2006/relationships/font" Target="fonts/AlbertSansMedium-regular.fntdata"/><Relationship Id="rId13" Type="http://schemas.openxmlformats.org/officeDocument/2006/relationships/slide" Target="slides/slide8.xml"/><Relationship Id="rId57" Type="http://schemas.openxmlformats.org/officeDocument/2006/relationships/font" Target="fonts/AlbertSansMedium-boldItalic.fntdata"/><Relationship Id="rId12" Type="http://schemas.openxmlformats.org/officeDocument/2006/relationships/slide" Target="slides/slide7.xml"/><Relationship Id="rId56" Type="http://schemas.openxmlformats.org/officeDocument/2006/relationships/font" Target="fonts/AlbertSansMedium-italic.fntdata"/><Relationship Id="rId15" Type="http://schemas.openxmlformats.org/officeDocument/2006/relationships/slide" Target="slides/slide10.xml"/><Relationship Id="rId59" Type="http://schemas.openxmlformats.org/officeDocument/2006/relationships/font" Target="fonts/Epilogue-bold.fntdata"/><Relationship Id="rId14" Type="http://schemas.openxmlformats.org/officeDocument/2006/relationships/slide" Target="slides/slide9.xml"/><Relationship Id="rId58" Type="http://schemas.openxmlformats.org/officeDocument/2006/relationships/font" Target="fonts/Epilogu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8a45e0b649_0_1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8a45e0b64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8a45e0b64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8a45e0b64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af7c16b5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0af7c16b5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0af7c16b5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0af7c16b5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0af7c16b5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0af7c16b5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8fea52a74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8fea52a74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0af7c16b5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0af7c16b5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8fea52a74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8fea52a74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a45e0b64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8a45e0b64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af7c16b5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0af7c16b5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0af7c16b5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0af7c16b5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8fea52a74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8fea52a74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8fea52a74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8fea52a74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8fea52a74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8fea52a7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0af7c16b5e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0af7c16b5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8fea52a74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8fea52a74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8fea52a74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8fea52a74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8fea52a74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8fea52a74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0af7c16b5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0af7c16b5e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8fea52a74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8fea52a74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0af7c16b5e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0af7c16b5e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0af7c16b5e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0af7c16b5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0af7c16b5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0af7c16b5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0af7c16b5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0af7c16b5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0af7c16b5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0af7c16b5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0af7c16b5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0af7c16b5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0af7c16b5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0af7c16b5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0af7c16b5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0af7c16b5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0af7c16b5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0af7c16b5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0af7c16b5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0af7c16b5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8fea52a74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8fea52a74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0af7c16b5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0af7c16b5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0af7c16b5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0af7c16b5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90785d2d0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90785d2d0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https://www.geeksforgeeks.org/linear-regression-python-implementation/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881b64627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881b64627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8fea52a74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8fea52a74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8fea52a74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8fea52a74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0af7c16b5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0af7c16b5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0af7c16b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0af7c16b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af7c16b5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af7c16b5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6" name="Shape 216"/>
        <p:cNvGrpSpPr/>
        <p:nvPr/>
      </p:nvGrpSpPr>
      <p:grpSpPr>
        <a:xfrm>
          <a:off x="0" y="0"/>
          <a:ext cx="0" cy="0"/>
          <a:chOff x="0" y="0"/>
          <a:chExt cx="0" cy="0"/>
        </a:xfrm>
      </p:grpSpPr>
      <p:sp>
        <p:nvSpPr>
          <p:cNvPr id="217" name="Google Shape;217;p3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0" name="Google Shape;220;p3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21" name="Google Shape;221;p3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2" name="Shape 222"/>
        <p:cNvGrpSpPr/>
        <p:nvPr/>
      </p:nvGrpSpPr>
      <p:grpSpPr>
        <a:xfrm>
          <a:off x="0" y="0"/>
          <a:ext cx="0" cy="0"/>
          <a:chOff x="0" y="0"/>
          <a:chExt cx="0" cy="0"/>
        </a:xfrm>
      </p:grpSpPr>
      <p:sp>
        <p:nvSpPr>
          <p:cNvPr id="223" name="Google Shape;223;p3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24" name="Google Shape;224;p3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5" name="Shape 225"/>
        <p:cNvGrpSpPr/>
        <p:nvPr/>
      </p:nvGrpSpPr>
      <p:grpSpPr>
        <a:xfrm>
          <a:off x="0" y="0"/>
          <a:ext cx="0" cy="0"/>
          <a:chOff x="0" y="0"/>
          <a:chExt cx="0" cy="0"/>
        </a:xfrm>
      </p:grpSpPr>
      <p:sp>
        <p:nvSpPr>
          <p:cNvPr id="226" name="Google Shape;226;p3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9" name="Google Shape;229;p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0" name="Google Shape;230;p3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1" name="Shape 231"/>
        <p:cNvGrpSpPr/>
        <p:nvPr/>
      </p:nvGrpSpPr>
      <p:grpSpPr>
        <a:xfrm>
          <a:off x="0" y="0"/>
          <a:ext cx="0" cy="0"/>
          <a:chOff x="0" y="0"/>
          <a:chExt cx="0" cy="0"/>
        </a:xfrm>
      </p:grpSpPr>
      <p:sp>
        <p:nvSpPr>
          <p:cNvPr id="232" name="Google Shape;232;p3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5" name="Google Shape;235;p3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6" name="Google Shape;236;p3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7" name="Google Shape;237;p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sp>
        <p:nvSpPr>
          <p:cNvPr id="239" name="Google Shape;239;p3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42" name="Google Shape;242;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7" name="Google Shape;247;p3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48" name="Google Shape;248;p3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9" name="Shape 249"/>
        <p:cNvGrpSpPr/>
        <p:nvPr/>
      </p:nvGrpSpPr>
      <p:grpSpPr>
        <a:xfrm>
          <a:off x="0" y="0"/>
          <a:ext cx="0" cy="0"/>
          <a:chOff x="0" y="0"/>
          <a:chExt cx="0" cy="0"/>
        </a:xfrm>
      </p:grpSpPr>
      <p:sp>
        <p:nvSpPr>
          <p:cNvPr id="250" name="Google Shape;250;p3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51" name="Google Shape;251;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2" name="Shape 252"/>
        <p:cNvGrpSpPr/>
        <p:nvPr/>
      </p:nvGrpSpPr>
      <p:grpSpPr>
        <a:xfrm>
          <a:off x="0" y="0"/>
          <a:ext cx="0" cy="0"/>
          <a:chOff x="0" y="0"/>
          <a:chExt cx="0" cy="0"/>
        </a:xfrm>
      </p:grpSpPr>
      <p:sp>
        <p:nvSpPr>
          <p:cNvPr id="253" name="Google Shape;253;p3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256" name="Google Shape;256;p3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7" name="Google Shape;257;p3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58" name="Google Shape;258;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9" name="Shape 259"/>
        <p:cNvGrpSpPr/>
        <p:nvPr/>
      </p:nvGrpSpPr>
      <p:grpSpPr>
        <a:xfrm>
          <a:off x="0" y="0"/>
          <a:ext cx="0" cy="0"/>
          <a:chOff x="0" y="0"/>
          <a:chExt cx="0" cy="0"/>
        </a:xfrm>
      </p:grpSpPr>
      <p:sp>
        <p:nvSpPr>
          <p:cNvPr id="260" name="Google Shape;260;p4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263" name="Google Shape;263;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64" name="Shape 264"/>
        <p:cNvGrpSpPr/>
        <p:nvPr/>
      </p:nvGrpSpPr>
      <p:grpSpPr>
        <a:xfrm>
          <a:off x="0" y="0"/>
          <a:ext cx="0" cy="0"/>
          <a:chOff x="0" y="0"/>
          <a:chExt cx="0" cy="0"/>
        </a:xfrm>
      </p:grpSpPr>
      <p:sp>
        <p:nvSpPr>
          <p:cNvPr id="265" name="Google Shape;265;p4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66" name="Google Shape;266;p4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7" name="Google Shape;267;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68" name="Shape 268"/>
        <p:cNvGrpSpPr/>
        <p:nvPr/>
      </p:nvGrpSpPr>
      <p:grpSpPr>
        <a:xfrm>
          <a:off x="0" y="0"/>
          <a:ext cx="0" cy="0"/>
          <a:chOff x="0" y="0"/>
          <a:chExt cx="0" cy="0"/>
        </a:xfrm>
      </p:grpSpPr>
      <p:sp>
        <p:nvSpPr>
          <p:cNvPr id="269" name="Google Shape;269;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12" name="Shape 212"/>
        <p:cNvGrpSpPr/>
        <p:nvPr/>
      </p:nvGrpSpPr>
      <p:grpSpPr>
        <a:xfrm>
          <a:off x="0" y="0"/>
          <a:ext cx="0" cy="0"/>
          <a:chOff x="0" y="0"/>
          <a:chExt cx="0" cy="0"/>
        </a:xfrm>
      </p:grpSpPr>
      <p:sp>
        <p:nvSpPr>
          <p:cNvPr id="213" name="Google Shape;213;p3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14" name="Google Shape;214;p3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15" name="Google Shape;215;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gif"/><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scikit-learn.org/stable/auto_examples/neighbors/plot_classification.html" TargetMode="External"/><Relationship Id="rId4" Type="http://schemas.openxmlformats.org/officeDocument/2006/relationships/image" Target="../media/image14.png"/><Relationship Id="rId5"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hyperlink" Target="https://scikit-learn.org/stable/auto_examples/neighbors/plot_classification.html" TargetMode="External"/><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hyperlink" Target="https://machinelearningmastery.com/tutorial-to-implement-k-nearest-neighbors-in-python-from-scratch/" TargetMode="External"/><Relationship Id="rId5" Type="http://schemas.openxmlformats.org/officeDocument/2006/relationships/image" Target="../media/image14.png"/><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1.gif"/><Relationship Id="rId4" Type="http://schemas.openxmlformats.org/officeDocument/2006/relationships/image" Target="../media/image26.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0.gif"/><Relationship Id="rId4" Type="http://schemas.openxmlformats.org/officeDocument/2006/relationships/image" Target="../media/image2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35.gif"/><Relationship Id="rId4" Type="http://schemas.openxmlformats.org/officeDocument/2006/relationships/image" Target="../media/image29.gif"/><Relationship Id="rId5"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hyperlink" Target="https://github.com/husseinlopez/icd2023/blob/main/icd8.ipynb" TargetMode="External"/><Relationship Id="rId5" Type="http://schemas.openxmlformats.org/officeDocument/2006/relationships/image" Target="../media/image34.png"/><Relationship Id="rId6" Type="http://schemas.openxmlformats.org/officeDocument/2006/relationships/hyperlink" Target="https://github.com/husseinlopez/icd2024/blob/main/icd15.ipynb"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hyperlink" Target="https://github.com/husseinlopez/PythonDataScienceHandbook/tree/master/notebooks_v1" TargetMode="External"/><Relationship Id="rId5"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75" name="Google Shape;275;p43"/>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79" name="Google Shape;279;p43"/>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80" name="Google Shape;28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p43"/>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8" name="Google Shape;358;p52"/>
          <p:cNvPicPr preferRelativeResize="0"/>
          <p:nvPr/>
        </p:nvPicPr>
        <p:blipFill>
          <a:blip r:embed="rId3">
            <a:alphaModFix/>
          </a:blip>
          <a:stretch>
            <a:fillRect/>
          </a:stretch>
        </p:blipFill>
        <p:spPr>
          <a:xfrm>
            <a:off x="3545095" y="1303975"/>
            <a:ext cx="2053801" cy="2535550"/>
          </a:xfrm>
          <a:prstGeom prst="rect">
            <a:avLst/>
          </a:prstGeom>
          <a:noFill/>
          <a:ln>
            <a:noFill/>
          </a:ln>
        </p:spPr>
      </p:pic>
      <p:sp>
        <p:nvSpPr>
          <p:cNvPr id="359" name="Google Shape;359;p52"/>
          <p:cNvSpPr txBox="1"/>
          <p:nvPr/>
        </p:nvSpPr>
        <p:spPr>
          <a:xfrm>
            <a:off x="0" y="0"/>
            <a:ext cx="52044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omfortaa"/>
                <a:ea typeface="Comfortaa"/>
                <a:cs typeface="Comfortaa"/>
                <a:sym typeface="Comfortaa"/>
              </a:rPr>
              <a:t>Tell me about your friends, and ...</a:t>
            </a:r>
            <a:endParaRPr sz="1700">
              <a:latin typeface="Comfortaa"/>
              <a:ea typeface="Comfortaa"/>
              <a:cs typeface="Comfortaa"/>
              <a:sym typeface="Comfortaa"/>
            </a:endParaRPr>
          </a:p>
        </p:txBody>
      </p:sp>
      <p:sp>
        <p:nvSpPr>
          <p:cNvPr id="360" name="Google Shape;360;p52"/>
          <p:cNvSpPr txBox="1"/>
          <p:nvPr/>
        </p:nvSpPr>
        <p:spPr>
          <a:xfrm>
            <a:off x="3545100" y="4490825"/>
            <a:ext cx="5204400" cy="6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Comfortaa"/>
                <a:ea typeface="Comfortaa"/>
                <a:cs typeface="Comfortaa"/>
                <a:sym typeface="Comfortaa"/>
              </a:rPr>
              <a:t>… I will tell you who you are.</a:t>
            </a:r>
            <a:endParaRPr sz="2000">
              <a:latin typeface="Comfortaa"/>
              <a:ea typeface="Comfortaa"/>
              <a:cs typeface="Comfortaa"/>
              <a:sym typeface="Comfortaa"/>
            </a:endParaRPr>
          </a:p>
        </p:txBody>
      </p:sp>
      <p:pic>
        <p:nvPicPr>
          <p:cNvPr id="361" name="Google Shape;361;p52"/>
          <p:cNvPicPr preferRelativeResize="0"/>
          <p:nvPr/>
        </p:nvPicPr>
        <p:blipFill>
          <a:blip r:embed="rId4">
            <a:alphaModFix/>
          </a:blip>
          <a:stretch>
            <a:fillRect/>
          </a:stretch>
        </p:blipFill>
        <p:spPr>
          <a:xfrm>
            <a:off x="458476" y="607198"/>
            <a:ext cx="1419625" cy="2129438"/>
          </a:xfrm>
          <a:prstGeom prst="rect">
            <a:avLst/>
          </a:prstGeom>
          <a:noFill/>
          <a:ln>
            <a:noFill/>
          </a:ln>
        </p:spPr>
      </p:pic>
      <p:pic>
        <p:nvPicPr>
          <p:cNvPr id="362" name="Google Shape;362;p52"/>
          <p:cNvPicPr preferRelativeResize="0"/>
          <p:nvPr/>
        </p:nvPicPr>
        <p:blipFill>
          <a:blip r:embed="rId5">
            <a:alphaModFix/>
          </a:blip>
          <a:stretch>
            <a:fillRect/>
          </a:stretch>
        </p:blipFill>
        <p:spPr>
          <a:xfrm>
            <a:off x="6687298" y="607212"/>
            <a:ext cx="1836257" cy="1224638"/>
          </a:xfrm>
          <a:prstGeom prst="rect">
            <a:avLst/>
          </a:prstGeom>
          <a:noFill/>
          <a:ln>
            <a:noFill/>
          </a:ln>
        </p:spPr>
      </p:pic>
      <p:pic>
        <p:nvPicPr>
          <p:cNvPr id="363" name="Google Shape;363;p52"/>
          <p:cNvPicPr preferRelativeResize="0"/>
          <p:nvPr/>
        </p:nvPicPr>
        <p:blipFill>
          <a:blip r:embed="rId6">
            <a:alphaModFix/>
          </a:blip>
          <a:stretch>
            <a:fillRect/>
          </a:stretch>
        </p:blipFill>
        <p:spPr>
          <a:xfrm>
            <a:off x="923598" y="3418398"/>
            <a:ext cx="1836250" cy="1277223"/>
          </a:xfrm>
          <a:prstGeom prst="rect">
            <a:avLst/>
          </a:prstGeom>
          <a:noFill/>
          <a:ln>
            <a:noFill/>
          </a:ln>
        </p:spPr>
      </p:pic>
      <p:pic>
        <p:nvPicPr>
          <p:cNvPr id="364" name="Google Shape;364;p52"/>
          <p:cNvPicPr preferRelativeResize="0"/>
          <p:nvPr/>
        </p:nvPicPr>
        <p:blipFill>
          <a:blip r:embed="rId7">
            <a:alphaModFix/>
          </a:blip>
          <a:stretch>
            <a:fillRect/>
          </a:stretch>
        </p:blipFill>
        <p:spPr>
          <a:xfrm>
            <a:off x="6384148" y="2844776"/>
            <a:ext cx="1780075" cy="1186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3"/>
          <p:cNvSpPr txBox="1"/>
          <p:nvPr>
            <p:ph type="title"/>
          </p:nvPr>
        </p:nvSpPr>
        <p:spPr>
          <a:xfrm>
            <a:off x="1375425" y="1307100"/>
            <a:ext cx="62682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4.4</a:t>
            </a:r>
            <a:r>
              <a:rPr lang="en" sz="4800">
                <a:solidFill>
                  <a:schemeClr val="lt2"/>
                </a:solidFill>
              </a:rPr>
              <a:t> </a:t>
            </a:r>
            <a:r>
              <a:rPr lang="en" sz="4600"/>
              <a:t>Instance-based</a:t>
            </a:r>
            <a:r>
              <a:rPr lang="en" sz="4800"/>
              <a:t> learning</a:t>
            </a:r>
            <a:endParaRPr sz="2500"/>
          </a:p>
        </p:txBody>
      </p:sp>
      <p:sp>
        <p:nvSpPr>
          <p:cNvPr id="370" name="Google Shape;370;p5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3"/>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3"/>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4"/>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379" name="Google Shape;379;p54"/>
          <p:cNvSpPr txBox="1"/>
          <p:nvPr/>
        </p:nvSpPr>
        <p:spPr>
          <a:xfrm>
            <a:off x="0" y="1094100"/>
            <a:ext cx="7056300" cy="28476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2"/>
                </a:solidFill>
                <a:latin typeface="Albert Sans"/>
                <a:ea typeface="Albert Sans"/>
                <a:cs typeface="Albert Sans"/>
                <a:sym typeface="Albert Sans"/>
              </a:rPr>
              <a:t>es el</a:t>
            </a:r>
            <a:r>
              <a:rPr b="1" lang="en" sz="5000">
                <a:solidFill>
                  <a:schemeClr val="accent3"/>
                </a:solidFill>
                <a:latin typeface="Albert Sans"/>
                <a:ea typeface="Albert Sans"/>
                <a:cs typeface="Albert Sans"/>
                <a:sym typeface="Albert Sans"/>
              </a:rPr>
              <a:t>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a:t>
            </a:r>
            <a:r>
              <a:rPr b="1" lang="en" sz="5000">
                <a:solidFill>
                  <a:schemeClr val="accent6"/>
                </a:solidFill>
                <a:latin typeface="Albert Sans"/>
                <a:ea typeface="Albert Sans"/>
                <a:cs typeface="Albert Sans"/>
                <a:sym typeface="Albert Sans"/>
              </a:rPr>
              <a:t>Aprendizaje</a:t>
            </a:r>
            <a:r>
              <a:rPr b="1" lang="en" sz="4800">
                <a:solidFill>
                  <a:schemeClr val="accent6"/>
                </a:solidFill>
                <a:latin typeface="Albert Sans"/>
                <a:ea typeface="Albert Sans"/>
                <a:cs typeface="Albert Sans"/>
                <a:sym typeface="Albert Sans"/>
              </a:rPr>
              <a:t> </a:t>
            </a:r>
            <a:r>
              <a:rPr b="1" lang="en" sz="4800">
                <a:solidFill>
                  <a:schemeClr val="accent2"/>
                </a:solidFill>
                <a:latin typeface="Albert Sans"/>
                <a:ea typeface="Albert Sans"/>
                <a:cs typeface="Albert Sans"/>
                <a:sym typeface="Albert Sans"/>
              </a:rPr>
              <a:t>basado</a:t>
            </a:r>
            <a:r>
              <a:rPr b="1" lang="en" sz="5000">
                <a:solidFill>
                  <a:schemeClr val="accent2"/>
                </a:solidFill>
                <a:latin typeface="Albert Sans"/>
                <a:ea typeface="Albert Sans"/>
                <a:cs typeface="Albert Sans"/>
                <a:sym typeface="Albert Sans"/>
              </a:rPr>
              <a:t> </a:t>
            </a:r>
            <a:endParaRPr b="1" sz="5000">
              <a:solidFill>
                <a:schemeClr val="accent2"/>
              </a:solidFill>
              <a:latin typeface="Albert Sans"/>
              <a:ea typeface="Albert Sans"/>
              <a:cs typeface="Albert Sans"/>
              <a:sym typeface="Albert Sans"/>
            </a:endParaRPr>
          </a:p>
          <a:p>
            <a:pPr indent="0" lvl="0" marL="0" rtl="0" algn="l">
              <a:spcBef>
                <a:spcPts val="0"/>
              </a:spcBef>
              <a:spcAft>
                <a:spcPts val="0"/>
              </a:spcAft>
              <a:buNone/>
            </a:pPr>
            <a:r>
              <a:rPr b="1" lang="en" sz="4800">
                <a:solidFill>
                  <a:schemeClr val="accent2"/>
                </a:solidFill>
                <a:latin typeface="Albert Sans"/>
                <a:ea typeface="Albert Sans"/>
                <a:cs typeface="Albert Sans"/>
                <a:sym typeface="Albert Sans"/>
              </a:rPr>
              <a:t>en</a:t>
            </a:r>
            <a:r>
              <a:rPr b="1" lang="en" sz="5000">
                <a:solidFill>
                  <a:schemeClr val="accent2"/>
                </a:solidFill>
                <a:latin typeface="Albert Sans"/>
                <a:ea typeface="Albert Sans"/>
                <a:cs typeface="Albert Sans"/>
                <a:sym typeface="Albert Sans"/>
              </a:rPr>
              <a:t> </a:t>
            </a:r>
            <a:r>
              <a:rPr b="1" lang="en" sz="6300">
                <a:solidFill>
                  <a:schemeClr val="lt1"/>
                </a:solidFill>
                <a:latin typeface="Albert Sans"/>
                <a:ea typeface="Albert Sans"/>
                <a:cs typeface="Albert Sans"/>
                <a:sym typeface="Albert Sans"/>
              </a:rPr>
              <a:t>Instancias</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380" name="Google Shape;38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ph idx="2" type="subTitle"/>
          </p:nvPr>
        </p:nvSpPr>
        <p:spPr>
          <a:xfrm>
            <a:off x="3413225" y="2004950"/>
            <a:ext cx="23109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una familia de algoritmos de aprendizaje que, en lugar de realizar una generalización explícita, compara nuevas instancias de problemas con instancias vistas en el entrenamiento, que han sido almacenadas en la memoria.</a:t>
            </a:r>
            <a:endParaRPr sz="1200"/>
          </a:p>
        </p:txBody>
      </p:sp>
      <p:sp>
        <p:nvSpPr>
          <p:cNvPr id="386" name="Google Shape;386;p55"/>
          <p:cNvSpPr txBox="1"/>
          <p:nvPr>
            <p:ph idx="5" type="subTitle"/>
          </p:nvPr>
        </p:nvSpPr>
        <p:spPr>
          <a:xfrm>
            <a:off x="6156095" y="2004955"/>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enfoque de aprendizaje automático que almacena ejemplos de datos de entrenamiento y los utiliza para realizar predicciones. </a:t>
            </a:r>
            <a:br>
              <a:rPr lang="en" sz="1200"/>
            </a:br>
            <a:r>
              <a:rPr lang="en" sz="1200"/>
              <a:t>Es diferente del aprendizaje basado en modelos, que construye un modelo matemático de los datos de entrenamiento.</a:t>
            </a:r>
            <a:endParaRPr sz="1200"/>
          </a:p>
        </p:txBody>
      </p:sp>
      <p:sp>
        <p:nvSpPr>
          <p:cNvPr id="387" name="Google Shape;387;p5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388" name="Google Shape;388;p55"/>
          <p:cNvSpPr txBox="1"/>
          <p:nvPr>
            <p:ph idx="1" type="subTitle"/>
          </p:nvPr>
        </p:nvSpPr>
        <p:spPr>
          <a:xfrm>
            <a:off x="812845" y="2004954"/>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enfoque en aprendizaje automático que se centra en la utilización de ejemplos específicos o "instancias" para realizar tareas de clasificación. Se basa en la retención y recuperación de casos o ejemplos individuales para resolver problemas.</a:t>
            </a:r>
            <a:endParaRPr sz="1200"/>
          </a:p>
        </p:txBody>
      </p:sp>
      <p:sp>
        <p:nvSpPr>
          <p:cNvPr id="389" name="Google Shape;389;p55"/>
          <p:cNvSpPr txBox="1"/>
          <p:nvPr>
            <p:ph idx="7" type="subTitle"/>
          </p:nvPr>
        </p:nvSpPr>
        <p:spPr>
          <a:xfrm>
            <a:off x="8128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390" name="Google Shape;390;p55"/>
          <p:cNvSpPr txBox="1"/>
          <p:nvPr>
            <p:ph idx="8" type="subTitle"/>
          </p:nvPr>
        </p:nvSpPr>
        <p:spPr>
          <a:xfrm>
            <a:off x="3488691"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391" name="Google Shape;391;p55"/>
          <p:cNvSpPr txBox="1"/>
          <p:nvPr>
            <p:ph idx="9" type="subTitle"/>
          </p:nvPr>
        </p:nvSpPr>
        <p:spPr>
          <a:xfrm>
            <a:off x="61603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392" name="Google Shape;392;p55"/>
          <p:cNvSpPr txBox="1"/>
          <p:nvPr/>
        </p:nvSpPr>
        <p:spPr>
          <a:xfrm>
            <a:off x="609030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393" name="Google Shape;393;p55"/>
          <p:cNvSpPr txBox="1"/>
          <p:nvPr/>
        </p:nvSpPr>
        <p:spPr>
          <a:xfrm>
            <a:off x="3695100" y="4422300"/>
            <a:ext cx="176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https://en.wikipedia.org/wiki/Instance-based_learning</a:t>
            </a:r>
            <a:endParaRPr sz="1000">
              <a:solidFill>
                <a:srgbClr val="00C3B1"/>
              </a:solidFill>
            </a:endParaRPr>
          </a:p>
        </p:txBody>
      </p:sp>
      <p:sp>
        <p:nvSpPr>
          <p:cNvPr id="394" name="Google Shape;394;p55"/>
          <p:cNvSpPr txBox="1"/>
          <p:nvPr/>
        </p:nvSpPr>
        <p:spPr>
          <a:xfrm>
            <a:off x="9855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5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¿Cuándo optar por este enfoque?</a:t>
            </a:r>
            <a:endParaRPr b="1" sz="3000">
              <a:solidFill>
                <a:srgbClr val="112158"/>
              </a:solidFill>
              <a:latin typeface="Epilogue"/>
              <a:ea typeface="Epilogue"/>
              <a:cs typeface="Epilogue"/>
              <a:sym typeface="Epilogue"/>
            </a:endParaRPr>
          </a:p>
        </p:txBody>
      </p:sp>
      <p:sp>
        <p:nvSpPr>
          <p:cNvPr id="401" name="Google Shape;401;p5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Menos de 20 atributos por instancia.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Muchos datos de entrenamiento.</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b="1" lang="en" sz="1600">
                <a:solidFill>
                  <a:schemeClr val="dk2"/>
                </a:solidFill>
                <a:latin typeface="Albert Sans"/>
                <a:ea typeface="Albert Sans"/>
                <a:cs typeface="Albert Sans"/>
                <a:sym typeface="Albert Sans"/>
              </a:rPr>
              <a:t>Ventajas</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El entrenamiento es muy rápido.</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Aprende funciones objetivo complejas.</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No se pierde información.</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b="1" lang="en" sz="1600">
                <a:solidFill>
                  <a:srgbClr val="DB4437"/>
                </a:solidFill>
                <a:latin typeface="Albert Sans"/>
                <a:ea typeface="Albert Sans"/>
                <a:cs typeface="Albert Sans"/>
                <a:sym typeface="Albert Sans"/>
              </a:rPr>
              <a:t>Desventajas</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Lento en el momento de la consulta.</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Fácilmente engañado por atributos irrelevantes.</a:t>
            </a:r>
            <a:endParaRPr sz="1500">
              <a:solidFill>
                <a:schemeClr val="dk1"/>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5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Iris dataset</a:t>
            </a:r>
            <a:endParaRPr b="1" sz="2400">
              <a:solidFill>
                <a:schemeClr val="dk2"/>
              </a:solidFill>
              <a:latin typeface="Epilogue"/>
              <a:ea typeface="Epilogue"/>
              <a:cs typeface="Epilogue"/>
              <a:sym typeface="Epilogue"/>
            </a:endParaRPr>
          </a:p>
        </p:txBody>
      </p:sp>
      <p:pic>
        <p:nvPicPr>
          <p:cNvPr id="408" name="Google Shape;408;p57"/>
          <p:cNvPicPr preferRelativeResize="0"/>
          <p:nvPr/>
        </p:nvPicPr>
        <p:blipFill>
          <a:blip r:embed="rId3">
            <a:alphaModFix/>
          </a:blip>
          <a:stretch>
            <a:fillRect/>
          </a:stretch>
        </p:blipFill>
        <p:spPr>
          <a:xfrm>
            <a:off x="1206088" y="1733875"/>
            <a:ext cx="1855225" cy="1855225"/>
          </a:xfrm>
          <a:prstGeom prst="rect">
            <a:avLst/>
          </a:prstGeom>
          <a:noFill/>
          <a:ln>
            <a:noFill/>
          </a:ln>
        </p:spPr>
      </p:pic>
      <p:pic>
        <p:nvPicPr>
          <p:cNvPr id="409" name="Google Shape;409;p57"/>
          <p:cNvPicPr preferRelativeResize="0"/>
          <p:nvPr/>
        </p:nvPicPr>
        <p:blipFill>
          <a:blip r:embed="rId4">
            <a:alphaModFix/>
          </a:blip>
          <a:stretch>
            <a:fillRect/>
          </a:stretch>
        </p:blipFill>
        <p:spPr>
          <a:xfrm>
            <a:off x="3653486" y="1742965"/>
            <a:ext cx="1855224" cy="1837034"/>
          </a:xfrm>
          <a:prstGeom prst="rect">
            <a:avLst/>
          </a:prstGeom>
          <a:noFill/>
          <a:ln>
            <a:noFill/>
          </a:ln>
        </p:spPr>
      </p:pic>
      <p:pic>
        <p:nvPicPr>
          <p:cNvPr id="410" name="Google Shape;410;p57"/>
          <p:cNvPicPr preferRelativeResize="0"/>
          <p:nvPr/>
        </p:nvPicPr>
        <p:blipFill>
          <a:blip r:embed="rId5">
            <a:alphaModFix/>
          </a:blip>
          <a:stretch>
            <a:fillRect/>
          </a:stretch>
        </p:blipFill>
        <p:spPr>
          <a:xfrm>
            <a:off x="6100888" y="1742976"/>
            <a:ext cx="1837025" cy="1837025"/>
          </a:xfrm>
          <a:prstGeom prst="rect">
            <a:avLst/>
          </a:prstGeom>
          <a:noFill/>
          <a:ln>
            <a:noFill/>
          </a:ln>
        </p:spPr>
      </p:pic>
      <p:sp>
        <p:nvSpPr>
          <p:cNvPr id="411" name="Google Shape;411;p57"/>
          <p:cNvSpPr txBox="1"/>
          <p:nvPr/>
        </p:nvSpPr>
        <p:spPr>
          <a:xfrm>
            <a:off x="1206113" y="3589100"/>
            <a:ext cx="185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lbert Sans"/>
                <a:ea typeface="Albert Sans"/>
                <a:cs typeface="Albert Sans"/>
                <a:sym typeface="Albert Sans"/>
              </a:rPr>
              <a:t>Setosa</a:t>
            </a:r>
            <a:endParaRPr>
              <a:solidFill>
                <a:schemeClr val="dk1"/>
              </a:solidFill>
              <a:latin typeface="Albert Sans"/>
              <a:ea typeface="Albert Sans"/>
              <a:cs typeface="Albert Sans"/>
              <a:sym typeface="Albert Sans"/>
            </a:endParaRPr>
          </a:p>
        </p:txBody>
      </p:sp>
      <p:sp>
        <p:nvSpPr>
          <p:cNvPr id="412" name="Google Shape;412;p57"/>
          <p:cNvSpPr txBox="1"/>
          <p:nvPr/>
        </p:nvSpPr>
        <p:spPr>
          <a:xfrm>
            <a:off x="3644388" y="3589100"/>
            <a:ext cx="185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lbert Sans"/>
                <a:ea typeface="Albert Sans"/>
                <a:cs typeface="Albert Sans"/>
                <a:sym typeface="Albert Sans"/>
              </a:rPr>
              <a:t>Versicolor</a:t>
            </a:r>
            <a:endParaRPr>
              <a:solidFill>
                <a:schemeClr val="dk1"/>
              </a:solidFill>
              <a:latin typeface="Albert Sans"/>
              <a:ea typeface="Albert Sans"/>
              <a:cs typeface="Albert Sans"/>
              <a:sym typeface="Albert Sans"/>
            </a:endParaRPr>
          </a:p>
        </p:txBody>
      </p:sp>
      <p:sp>
        <p:nvSpPr>
          <p:cNvPr id="413" name="Google Shape;413;p57"/>
          <p:cNvSpPr txBox="1"/>
          <p:nvPr/>
        </p:nvSpPr>
        <p:spPr>
          <a:xfrm>
            <a:off x="6100838" y="3589100"/>
            <a:ext cx="1855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lbert Sans"/>
                <a:ea typeface="Albert Sans"/>
                <a:cs typeface="Albert Sans"/>
                <a:sym typeface="Albert Sans"/>
              </a:rPr>
              <a:t>Virginica</a:t>
            </a:r>
            <a:endParaRPr>
              <a:solidFill>
                <a:schemeClr val="dk1"/>
              </a:solidFill>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5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Iris dataset</a:t>
            </a:r>
            <a:endParaRPr b="1" sz="2400">
              <a:solidFill>
                <a:schemeClr val="dk2"/>
              </a:solidFill>
              <a:latin typeface="Epilogue"/>
              <a:ea typeface="Epilogue"/>
              <a:cs typeface="Epilogue"/>
              <a:sym typeface="Epilogue"/>
            </a:endParaRPr>
          </a:p>
        </p:txBody>
      </p:sp>
      <p:pic>
        <p:nvPicPr>
          <p:cNvPr id="420" name="Google Shape;420;p58"/>
          <p:cNvPicPr preferRelativeResize="0"/>
          <p:nvPr/>
        </p:nvPicPr>
        <p:blipFill>
          <a:blip r:embed="rId3">
            <a:alphaModFix/>
          </a:blip>
          <a:stretch>
            <a:fillRect/>
          </a:stretch>
        </p:blipFill>
        <p:spPr>
          <a:xfrm>
            <a:off x="227075" y="1417000"/>
            <a:ext cx="4445494" cy="3332851"/>
          </a:xfrm>
          <a:prstGeom prst="rect">
            <a:avLst/>
          </a:prstGeom>
          <a:noFill/>
          <a:ln>
            <a:noFill/>
          </a:ln>
        </p:spPr>
      </p:pic>
      <p:pic>
        <p:nvPicPr>
          <p:cNvPr id="421" name="Google Shape;421;p58"/>
          <p:cNvPicPr preferRelativeResize="0"/>
          <p:nvPr/>
        </p:nvPicPr>
        <p:blipFill>
          <a:blip r:embed="rId4">
            <a:alphaModFix/>
          </a:blip>
          <a:stretch>
            <a:fillRect/>
          </a:stretch>
        </p:blipFill>
        <p:spPr>
          <a:xfrm>
            <a:off x="4972620" y="1633438"/>
            <a:ext cx="3868104" cy="28999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7" name="Google Shape;427;p5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Idea principal</a:t>
            </a:r>
            <a:endParaRPr b="1" sz="3000">
              <a:solidFill>
                <a:srgbClr val="112158"/>
              </a:solidFill>
              <a:latin typeface="Epilogue"/>
              <a:ea typeface="Epilogue"/>
              <a:cs typeface="Epilogue"/>
              <a:sym typeface="Epilogue"/>
            </a:endParaRPr>
          </a:p>
        </p:txBody>
      </p:sp>
      <p:sp>
        <p:nvSpPr>
          <p:cNvPr id="428" name="Google Shape;428;p5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Vecino más próximo </a:t>
            </a:r>
            <a:r>
              <a:rPr lang="en" sz="1600">
                <a:solidFill>
                  <a:srgbClr val="737373"/>
                </a:solidFill>
                <a:latin typeface="Albert Sans"/>
                <a:ea typeface="Albert Sans"/>
                <a:cs typeface="Albert Sans"/>
                <a:sym typeface="Albert Sans"/>
              </a:rPr>
              <a:t>(</a:t>
            </a:r>
            <a:r>
              <a:rPr i="1" lang="en" sz="1600">
                <a:solidFill>
                  <a:srgbClr val="737373"/>
                </a:solidFill>
                <a:latin typeface="Albert Sans"/>
                <a:ea typeface="Albert Sans"/>
                <a:cs typeface="Albert Sans"/>
                <a:sym typeface="Albert Sans"/>
              </a:rPr>
              <a:t>nearest neighbor</a:t>
            </a:r>
            <a:r>
              <a:rPr lang="en" sz="1600">
                <a:solidFill>
                  <a:srgbClr val="737373"/>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500">
                <a:solidFill>
                  <a:schemeClr val="dk1"/>
                </a:solidFill>
                <a:latin typeface="Albert Sans"/>
                <a:ea typeface="Albert Sans"/>
                <a:cs typeface="Albert Sans"/>
                <a:sym typeface="Albert Sans"/>
              </a:rPr>
              <a:t>Dada la instancia de consulta </a:t>
            </a:r>
            <a:r>
              <a:rPr i="1" lang="en" sz="1500">
                <a:solidFill>
                  <a:schemeClr val="dk1"/>
                </a:solidFill>
                <a:latin typeface="Albert Sans"/>
                <a:ea typeface="Albert Sans"/>
                <a:cs typeface="Albert Sans"/>
                <a:sym typeface="Albert Sans"/>
              </a:rPr>
              <a:t>x</a:t>
            </a:r>
            <a:r>
              <a:rPr baseline="-25000" i="1" lang="en" sz="1500">
                <a:solidFill>
                  <a:schemeClr val="dk1"/>
                </a:solidFill>
                <a:latin typeface="Albert Sans"/>
                <a:ea typeface="Albert Sans"/>
                <a:cs typeface="Albert Sans"/>
                <a:sym typeface="Albert Sans"/>
              </a:rPr>
              <a:t>q</a:t>
            </a:r>
            <a:r>
              <a:rPr lang="en" sz="1500">
                <a:solidFill>
                  <a:schemeClr val="dk1"/>
                </a:solidFill>
                <a:latin typeface="Albert Sans"/>
                <a:ea typeface="Albert Sans"/>
                <a:cs typeface="Albert Sans"/>
                <a:sym typeface="Albert Sans"/>
              </a:rPr>
              <a:t>, primero se localiza el ejemplo de entrenamiento más cercano </a:t>
            </a:r>
            <a:r>
              <a:rPr i="1" lang="en" sz="1500">
                <a:solidFill>
                  <a:schemeClr val="dk1"/>
                </a:solidFill>
                <a:latin typeface="Albert Sans"/>
                <a:ea typeface="Albert Sans"/>
                <a:cs typeface="Albert Sans"/>
                <a:sym typeface="Albert Sans"/>
              </a:rPr>
              <a:t>x</a:t>
            </a:r>
            <a:r>
              <a:rPr baseline="-25000" i="1" lang="en" sz="1500">
                <a:solidFill>
                  <a:schemeClr val="dk1"/>
                </a:solidFill>
                <a:latin typeface="Albert Sans"/>
                <a:ea typeface="Albert Sans"/>
                <a:cs typeface="Albert Sans"/>
                <a:sym typeface="Albert Sans"/>
              </a:rPr>
              <a:t>n</a:t>
            </a:r>
            <a:r>
              <a:rPr lang="en" sz="1500">
                <a:solidFill>
                  <a:schemeClr val="dk1"/>
                </a:solidFill>
                <a:latin typeface="Albert Sans"/>
                <a:ea typeface="Albert Sans"/>
                <a:cs typeface="Albert Sans"/>
                <a:sym typeface="Albert Sans"/>
              </a:rPr>
              <a:t>, después se estima</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k-vecinos más próximos </a:t>
            </a:r>
            <a:r>
              <a:rPr lang="en" sz="1600">
                <a:solidFill>
                  <a:srgbClr val="737373"/>
                </a:solidFill>
                <a:latin typeface="Albert Sans"/>
                <a:ea typeface="Albert Sans"/>
                <a:cs typeface="Albert Sans"/>
                <a:sym typeface="Albert Sans"/>
              </a:rPr>
              <a:t>(</a:t>
            </a:r>
            <a:r>
              <a:rPr i="1" lang="en" sz="1600">
                <a:solidFill>
                  <a:srgbClr val="737373"/>
                </a:solidFill>
                <a:latin typeface="Albert Sans"/>
                <a:ea typeface="Albert Sans"/>
                <a:cs typeface="Albert Sans"/>
                <a:sym typeface="Albert Sans"/>
              </a:rPr>
              <a:t>k-nearest neighbor</a:t>
            </a:r>
            <a:r>
              <a:rPr lang="en" sz="1600">
                <a:solidFill>
                  <a:srgbClr val="737373"/>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Dado </a:t>
            </a:r>
            <a:r>
              <a:rPr i="1" lang="en" sz="1600">
                <a:solidFill>
                  <a:schemeClr val="dk1"/>
                </a:solidFill>
                <a:latin typeface="Albert Sans"/>
                <a:ea typeface="Albert Sans"/>
                <a:cs typeface="Albert Sans"/>
                <a:sym typeface="Albert Sans"/>
              </a:rPr>
              <a:t>x</a:t>
            </a:r>
            <a:r>
              <a:rPr baseline="-25000" i="1" lang="en" sz="1600">
                <a:solidFill>
                  <a:schemeClr val="dk1"/>
                </a:solidFill>
                <a:latin typeface="Albert Sans"/>
                <a:ea typeface="Albert Sans"/>
                <a:cs typeface="Albert Sans"/>
                <a:sym typeface="Albert Sans"/>
              </a:rPr>
              <a:t>q</a:t>
            </a:r>
            <a:r>
              <a:rPr lang="en" sz="1600">
                <a:solidFill>
                  <a:schemeClr val="dk1"/>
                </a:solidFill>
                <a:latin typeface="Albert Sans"/>
                <a:ea typeface="Albert Sans"/>
                <a:cs typeface="Albert Sans"/>
                <a:sym typeface="Albert Sans"/>
              </a:rPr>
              <a:t>, se vota entre sus </a:t>
            </a:r>
            <a:r>
              <a:rPr i="1" lang="en" sz="1600">
                <a:solidFill>
                  <a:schemeClr val="dk1"/>
                </a:solidFill>
                <a:latin typeface="Albert Sans"/>
                <a:ea typeface="Albert Sans"/>
                <a:cs typeface="Albert Sans"/>
                <a:sym typeface="Albert Sans"/>
              </a:rPr>
              <a:t>k</a:t>
            </a:r>
            <a:r>
              <a:rPr lang="en" sz="1600">
                <a:solidFill>
                  <a:schemeClr val="dk1"/>
                </a:solidFill>
                <a:latin typeface="Albert Sans"/>
                <a:ea typeface="Albert Sans"/>
                <a:cs typeface="Albert Sans"/>
                <a:sym typeface="Albert Sans"/>
              </a:rPr>
              <a:t> vecinos más cercanos (si la función objetivo es de valor discreto), 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toma la media de los valores </a:t>
            </a:r>
            <a:r>
              <a:rPr i="1" lang="en" sz="1600">
                <a:solidFill>
                  <a:schemeClr val="dk1"/>
                </a:solidFill>
                <a:latin typeface="Albert Sans"/>
                <a:ea typeface="Albert Sans"/>
                <a:cs typeface="Albert Sans"/>
                <a:sym typeface="Albert Sans"/>
              </a:rPr>
              <a:t>f</a:t>
            </a:r>
            <a:r>
              <a:rPr lang="en" sz="1600">
                <a:solidFill>
                  <a:schemeClr val="dk1"/>
                </a:solidFill>
                <a:latin typeface="Albert Sans"/>
                <a:ea typeface="Albert Sans"/>
                <a:cs typeface="Albert Sans"/>
                <a:sym typeface="Albert Sans"/>
              </a:rPr>
              <a:t> de los </a:t>
            </a:r>
            <a:r>
              <a:rPr i="1" lang="en" sz="1600">
                <a:solidFill>
                  <a:schemeClr val="dk1"/>
                </a:solidFill>
                <a:latin typeface="Albert Sans"/>
                <a:ea typeface="Albert Sans"/>
                <a:cs typeface="Albert Sans"/>
                <a:sym typeface="Albert Sans"/>
              </a:rPr>
              <a:t>k</a:t>
            </a:r>
            <a:r>
              <a:rPr lang="en" sz="1600">
                <a:solidFill>
                  <a:schemeClr val="dk1"/>
                </a:solidFill>
                <a:latin typeface="Albert Sans"/>
                <a:ea typeface="Albert Sans"/>
                <a:cs typeface="Albert Sans"/>
                <a:sym typeface="Albert Sans"/>
              </a:rPr>
              <a:t> vecinos más cercanos (si son de valor real).</a:t>
            </a:r>
            <a:endParaRPr sz="1600">
              <a:solidFill>
                <a:schemeClr val="dk1"/>
              </a:solidFill>
              <a:latin typeface="Albert Sans"/>
              <a:ea typeface="Albert Sans"/>
              <a:cs typeface="Albert Sans"/>
              <a:sym typeface="Albert Sans"/>
            </a:endParaRPr>
          </a:p>
        </p:txBody>
      </p:sp>
      <p:pic>
        <p:nvPicPr>
          <p:cNvPr descr="\hat{f} (x_q) \leftarrow f (x_n)" id="429" name="Google Shape;429;p59"/>
          <p:cNvPicPr preferRelativeResize="0"/>
          <p:nvPr/>
        </p:nvPicPr>
        <p:blipFill>
          <a:blip r:embed="rId3">
            <a:alphaModFix/>
          </a:blip>
          <a:stretch>
            <a:fillRect/>
          </a:stretch>
        </p:blipFill>
        <p:spPr>
          <a:xfrm>
            <a:off x="6132075" y="2309675"/>
            <a:ext cx="1285950" cy="271600"/>
          </a:xfrm>
          <a:prstGeom prst="rect">
            <a:avLst/>
          </a:prstGeom>
          <a:noFill/>
          <a:ln>
            <a:noFill/>
          </a:ln>
        </p:spPr>
      </p:pic>
      <p:pic>
        <p:nvPicPr>
          <p:cNvPr descr="\hat{f} (x_q) \leftarrow \frac{\sum_{i=1}^{k}f(x_i)}{k}" id="430" name="Google Shape;430;p59"/>
          <p:cNvPicPr preferRelativeResize="0"/>
          <p:nvPr/>
        </p:nvPicPr>
        <p:blipFill>
          <a:blip r:embed="rId4">
            <a:alphaModFix/>
          </a:blip>
          <a:stretch>
            <a:fillRect/>
          </a:stretch>
        </p:blipFill>
        <p:spPr>
          <a:xfrm>
            <a:off x="5888525" y="3981692"/>
            <a:ext cx="1708051" cy="4796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6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Suposiciones iniciales</a:t>
            </a:r>
            <a:endParaRPr b="1" sz="2800">
              <a:solidFill>
                <a:srgbClr val="112158"/>
              </a:solidFill>
              <a:latin typeface="Epilogue"/>
              <a:ea typeface="Epilogue"/>
              <a:cs typeface="Epilogue"/>
              <a:sym typeface="Epilogue"/>
            </a:endParaRPr>
          </a:p>
        </p:txBody>
      </p:sp>
      <p:sp>
        <p:nvSpPr>
          <p:cNvPr id="437" name="Google Shape;437;p6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Todas las instancias corresponden a puntos en un espacio n-dimensional 𝑅</a:t>
            </a:r>
            <a:r>
              <a:rPr baseline="30000" lang="en" sz="1600">
                <a:solidFill>
                  <a:schemeClr val="dk1"/>
                </a:solidFill>
                <a:latin typeface="Albert Sans"/>
                <a:ea typeface="Albert Sans"/>
                <a:cs typeface="Albert Sans"/>
                <a:sym typeface="Albert Sans"/>
              </a:rPr>
              <a:t>𝑛</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vecinos más cercanos de una instancia se definen en términos de la distancia euclidiana estándar.</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Sea una instancia arbitraria 𝑥 descrita por el vector de características (𝑎</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(𝑥), 𝑎</a:t>
            </a:r>
            <a:r>
              <a:rPr baseline="-25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(𝑥), ..., 𝑎</a:t>
            </a:r>
            <a:r>
              <a:rPr baseline="-25000" lang="en" sz="1600">
                <a:solidFill>
                  <a:schemeClr val="dk1"/>
                </a:solidFill>
                <a:latin typeface="Albert Sans"/>
                <a:ea typeface="Albert Sans"/>
                <a:cs typeface="Albert Sans"/>
                <a:sym typeface="Albert Sans"/>
              </a:rPr>
              <a:t>𝑛</a:t>
            </a:r>
            <a:r>
              <a:rPr lang="en" sz="1600">
                <a:solidFill>
                  <a:schemeClr val="dk1"/>
                </a:solidFill>
                <a:latin typeface="Albert Sans"/>
                <a:ea typeface="Albert Sans"/>
                <a:cs typeface="Albert Sans"/>
                <a:sym typeface="Albert Sans"/>
              </a:rPr>
              <a:t>(𝑥)) donde 𝑎</a:t>
            </a:r>
            <a:r>
              <a:rPr baseline="-25000" lang="en" sz="1600">
                <a:solidFill>
                  <a:schemeClr val="dk1"/>
                </a:solidFill>
                <a:latin typeface="Albert Sans"/>
                <a:ea typeface="Albert Sans"/>
                <a:cs typeface="Albert Sans"/>
                <a:sym typeface="Albert Sans"/>
              </a:rPr>
              <a:t>𝑟</a:t>
            </a:r>
            <a:r>
              <a:rPr lang="en" sz="1600">
                <a:solidFill>
                  <a:schemeClr val="dk1"/>
                </a:solidFill>
                <a:latin typeface="Albert Sans"/>
                <a:ea typeface="Albert Sans"/>
                <a:cs typeface="Albert Sans"/>
                <a:sym typeface="Albert Sans"/>
              </a:rPr>
              <a:t>(𝑥) denota el valor del 𝑟-ésimo atributo de la instancia 𝑥.</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distancia entre dos instancias</a:t>
            </a:r>
            <a:br>
              <a:rPr lang="en" sz="1600">
                <a:solidFill>
                  <a:schemeClr val="dk1"/>
                </a:solidFill>
                <a:latin typeface="Albert Sans"/>
                <a:ea typeface="Albert Sans"/>
                <a:cs typeface="Albert Sans"/>
                <a:sym typeface="Albert Sans"/>
              </a:rPr>
            </a:br>
            <a:r>
              <a:rPr lang="en" sz="1600">
                <a:solidFill>
                  <a:schemeClr val="dk1"/>
                </a:solidFill>
                <a:latin typeface="Albert Sans"/>
                <a:ea typeface="Albert Sans"/>
                <a:cs typeface="Albert Sans"/>
                <a:sym typeface="Albert Sans"/>
              </a:rPr>
              <a:t> 𝑥</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y 𝑥</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 se define como</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id="438" name="Google Shape;438;p60"/>
          <p:cNvPicPr preferRelativeResize="0"/>
          <p:nvPr/>
        </p:nvPicPr>
        <p:blipFill>
          <a:blip r:embed="rId3">
            <a:alphaModFix/>
          </a:blip>
          <a:stretch>
            <a:fillRect/>
          </a:stretch>
        </p:blipFill>
        <p:spPr>
          <a:xfrm>
            <a:off x="4645750" y="3177600"/>
            <a:ext cx="2647325" cy="95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4" name="Google Shape;444;p61"/>
          <p:cNvPicPr preferRelativeResize="0"/>
          <p:nvPr/>
        </p:nvPicPr>
        <p:blipFill>
          <a:blip r:embed="rId3">
            <a:alphaModFix/>
          </a:blip>
          <a:stretch>
            <a:fillRect/>
          </a:stretch>
        </p:blipFill>
        <p:spPr>
          <a:xfrm>
            <a:off x="1333638" y="1766703"/>
            <a:ext cx="6476724" cy="2372075"/>
          </a:xfrm>
          <a:prstGeom prst="rect">
            <a:avLst/>
          </a:prstGeom>
          <a:noFill/>
          <a:ln>
            <a:noFill/>
          </a:ln>
        </p:spPr>
      </p:pic>
      <p:sp>
        <p:nvSpPr>
          <p:cNvPr id="445" name="Google Shape;445;p6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Diagrama de Voronoi</a:t>
            </a:r>
            <a:endParaRPr b="1" sz="2400">
              <a:solidFill>
                <a:schemeClr val="dk2"/>
              </a:solidFill>
              <a:latin typeface="Epilogue"/>
              <a:ea typeface="Epilogue"/>
              <a:cs typeface="Epilogue"/>
              <a:sym typeface="Epilog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Clasificación</a:t>
            </a:r>
            <a:endParaRPr/>
          </a:p>
        </p:txBody>
      </p:sp>
      <p:sp>
        <p:nvSpPr>
          <p:cNvPr id="287" name="Google Shape;287;p44"/>
          <p:cNvSpPr txBox="1"/>
          <p:nvPr>
            <p:ph idx="2" type="title"/>
          </p:nvPr>
        </p:nvSpPr>
        <p:spPr>
          <a:xfrm>
            <a:off x="4048350" y="1035200"/>
            <a:ext cx="1047300" cy="9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88" name="Google Shape;288;p44"/>
          <p:cNvGrpSpPr/>
          <p:nvPr/>
        </p:nvGrpSpPr>
        <p:grpSpPr>
          <a:xfrm>
            <a:off x="7731792" y="683864"/>
            <a:ext cx="709214" cy="351346"/>
            <a:chOff x="7731792" y="683864"/>
            <a:chExt cx="709214" cy="351346"/>
          </a:xfrm>
        </p:grpSpPr>
        <p:pic>
          <p:nvPicPr>
            <p:cNvPr id="289" name="Google Shape;289;p44"/>
            <p:cNvPicPr preferRelativeResize="0"/>
            <p:nvPr/>
          </p:nvPicPr>
          <p:blipFill rotWithShape="1">
            <a:blip r:embed="rId3">
              <a:alphaModFix/>
            </a:blip>
            <a:srcRect b="16825" l="13625" r="22284" t="16222"/>
            <a:stretch/>
          </p:blipFill>
          <p:spPr>
            <a:xfrm>
              <a:off x="8083232" y="683864"/>
              <a:ext cx="357774" cy="351346"/>
            </a:xfrm>
            <a:prstGeom prst="rect">
              <a:avLst/>
            </a:prstGeom>
            <a:noFill/>
            <a:ln>
              <a:noFill/>
            </a:ln>
          </p:spPr>
        </p:pic>
        <p:pic>
          <p:nvPicPr>
            <p:cNvPr id="290" name="Google Shape;290;p44"/>
            <p:cNvPicPr preferRelativeResize="0"/>
            <p:nvPr/>
          </p:nvPicPr>
          <p:blipFill rotWithShape="1">
            <a:blip r:embed="rId4">
              <a:alphaModFix/>
            </a:blip>
            <a:srcRect b="16523" l="18541" r="17368" t="16523"/>
            <a:stretch/>
          </p:blipFill>
          <p:spPr>
            <a:xfrm>
              <a:off x="7731792" y="683864"/>
              <a:ext cx="357774" cy="351346"/>
            </a:xfrm>
            <a:prstGeom prst="rect">
              <a:avLst/>
            </a:prstGeom>
            <a:noFill/>
            <a:ln>
              <a:noFill/>
            </a:ln>
          </p:spPr>
        </p:pic>
      </p:grpSp>
      <p:pic>
        <p:nvPicPr>
          <p:cNvPr id="291" name="Google Shape;291;p44"/>
          <p:cNvPicPr preferRelativeResize="0"/>
          <p:nvPr/>
        </p:nvPicPr>
        <p:blipFill rotWithShape="1">
          <a:blip r:embed="rId3">
            <a:alphaModFix/>
          </a:blip>
          <a:srcRect b="16825" l="13625" r="22284" t="16222"/>
          <a:stretch/>
        </p:blipFill>
        <p:spPr>
          <a:xfrm>
            <a:off x="7727549" y="1711192"/>
            <a:ext cx="357774" cy="351346"/>
          </a:xfrm>
          <a:prstGeom prst="rect">
            <a:avLst/>
          </a:prstGeom>
          <a:noFill/>
          <a:ln>
            <a:noFill/>
          </a:ln>
        </p:spPr>
      </p:pic>
      <p:grpSp>
        <p:nvGrpSpPr>
          <p:cNvPr id="292" name="Google Shape;292;p44"/>
          <p:cNvGrpSpPr/>
          <p:nvPr/>
        </p:nvGrpSpPr>
        <p:grpSpPr>
          <a:xfrm>
            <a:off x="6322547" y="1026306"/>
            <a:ext cx="709021" cy="693789"/>
            <a:chOff x="6322547" y="1123984"/>
            <a:chExt cx="709021" cy="693789"/>
          </a:xfrm>
        </p:grpSpPr>
        <p:pic>
          <p:nvPicPr>
            <p:cNvPr id="293" name="Google Shape;293;p44"/>
            <p:cNvPicPr preferRelativeResize="0"/>
            <p:nvPr/>
          </p:nvPicPr>
          <p:blipFill rotWithShape="1">
            <a:blip r:embed="rId3">
              <a:alphaModFix/>
            </a:blip>
            <a:srcRect b="16825" l="13625" r="22284" t="16222"/>
            <a:stretch/>
          </p:blipFill>
          <p:spPr>
            <a:xfrm>
              <a:off x="6673794" y="1123984"/>
              <a:ext cx="357774" cy="351346"/>
            </a:xfrm>
            <a:prstGeom prst="rect">
              <a:avLst/>
            </a:prstGeom>
            <a:noFill/>
            <a:ln>
              <a:noFill/>
            </a:ln>
          </p:spPr>
        </p:pic>
        <p:pic>
          <p:nvPicPr>
            <p:cNvPr id="294" name="Google Shape;294;p44"/>
            <p:cNvPicPr preferRelativeResize="0"/>
            <p:nvPr/>
          </p:nvPicPr>
          <p:blipFill rotWithShape="1">
            <a:blip r:embed="rId3">
              <a:alphaModFix/>
            </a:blip>
            <a:srcRect b="16825" l="13625" r="22284" t="16222"/>
            <a:stretch/>
          </p:blipFill>
          <p:spPr>
            <a:xfrm>
              <a:off x="6322547" y="1123984"/>
              <a:ext cx="357774" cy="351346"/>
            </a:xfrm>
            <a:prstGeom prst="rect">
              <a:avLst/>
            </a:prstGeom>
            <a:noFill/>
            <a:ln>
              <a:noFill/>
            </a:ln>
          </p:spPr>
        </p:pic>
        <p:pic>
          <p:nvPicPr>
            <p:cNvPr id="295" name="Google Shape;295;p44"/>
            <p:cNvPicPr preferRelativeResize="0"/>
            <p:nvPr/>
          </p:nvPicPr>
          <p:blipFill rotWithShape="1">
            <a:blip r:embed="rId3">
              <a:alphaModFix/>
            </a:blip>
            <a:srcRect b="16825" l="13625" r="22284" t="16222"/>
            <a:stretch/>
          </p:blipFill>
          <p:spPr>
            <a:xfrm>
              <a:off x="6673794" y="1466427"/>
              <a:ext cx="357774" cy="351346"/>
            </a:xfrm>
            <a:prstGeom prst="rect">
              <a:avLst/>
            </a:prstGeom>
            <a:noFill/>
            <a:ln>
              <a:noFill/>
            </a:ln>
          </p:spPr>
        </p:pic>
        <p:pic>
          <p:nvPicPr>
            <p:cNvPr id="296" name="Google Shape;296;p44"/>
            <p:cNvPicPr preferRelativeResize="0"/>
            <p:nvPr/>
          </p:nvPicPr>
          <p:blipFill rotWithShape="1">
            <a:blip r:embed="rId3">
              <a:alphaModFix/>
            </a:blip>
            <a:srcRect b="16825" l="13625" r="22284" t="16222"/>
            <a:stretch/>
          </p:blipFill>
          <p:spPr>
            <a:xfrm>
              <a:off x="6322547" y="1466427"/>
              <a:ext cx="357774" cy="351346"/>
            </a:xfrm>
            <a:prstGeom prst="rect">
              <a:avLst/>
            </a:prstGeom>
            <a:noFill/>
            <a:ln>
              <a:noFill/>
            </a:ln>
          </p:spPr>
        </p:pic>
      </p:grpSp>
      <p:pic>
        <p:nvPicPr>
          <p:cNvPr id="297" name="Google Shape;297;p44"/>
          <p:cNvPicPr preferRelativeResize="0"/>
          <p:nvPr/>
        </p:nvPicPr>
        <p:blipFill rotWithShape="1">
          <a:blip r:embed="rId4">
            <a:alphaModFix/>
          </a:blip>
          <a:srcRect b="16523" l="18541" r="17368" t="16523"/>
          <a:stretch/>
        </p:blipFill>
        <p:spPr>
          <a:xfrm>
            <a:off x="8078796" y="3423404"/>
            <a:ext cx="357774" cy="351346"/>
          </a:xfrm>
          <a:prstGeom prst="rect">
            <a:avLst/>
          </a:prstGeom>
          <a:noFill/>
          <a:ln>
            <a:noFill/>
          </a:ln>
        </p:spPr>
      </p:pic>
      <p:sp>
        <p:nvSpPr>
          <p:cNvPr id="298" name="Google Shape;298;p44"/>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4"/>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p:nvPr/>
        </p:nvSpPr>
        <p:spPr>
          <a:xfrm>
            <a:off x="6359455" y="1401613"/>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6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Límites de decisión inducidos por KNN</a:t>
            </a:r>
            <a:endParaRPr b="1" sz="2800">
              <a:solidFill>
                <a:srgbClr val="112158"/>
              </a:solidFill>
              <a:latin typeface="Epilogue"/>
              <a:ea typeface="Epilogue"/>
              <a:cs typeface="Epilogue"/>
              <a:sym typeface="Epilogue"/>
            </a:endParaRPr>
          </a:p>
        </p:txBody>
      </p:sp>
      <p:pic>
        <p:nvPicPr>
          <p:cNvPr id="452" name="Google Shape;452;p62">
            <a:hlinkClick r:id="rId3"/>
          </p:cNvPr>
          <p:cNvPicPr preferRelativeResize="0"/>
          <p:nvPr/>
        </p:nvPicPr>
        <p:blipFill>
          <a:blip r:embed="rId4">
            <a:alphaModFix/>
          </a:blip>
          <a:stretch>
            <a:fillRect/>
          </a:stretch>
        </p:blipFill>
        <p:spPr>
          <a:xfrm>
            <a:off x="8117125" y="673538"/>
            <a:ext cx="304625" cy="304625"/>
          </a:xfrm>
          <a:prstGeom prst="rect">
            <a:avLst/>
          </a:prstGeom>
          <a:noFill/>
          <a:ln>
            <a:noFill/>
          </a:ln>
        </p:spPr>
      </p:pic>
      <p:pic>
        <p:nvPicPr>
          <p:cNvPr id="453" name="Google Shape;453;p62"/>
          <p:cNvPicPr preferRelativeResize="0"/>
          <p:nvPr/>
        </p:nvPicPr>
        <p:blipFill>
          <a:blip r:embed="rId5">
            <a:alphaModFix/>
          </a:blip>
          <a:stretch>
            <a:fillRect/>
          </a:stretch>
        </p:blipFill>
        <p:spPr>
          <a:xfrm>
            <a:off x="152400" y="1895175"/>
            <a:ext cx="8839204" cy="20716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9" name="Google Shape;459;p6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Límites de decisión inducidos por KNN</a:t>
            </a:r>
            <a:endParaRPr b="1" sz="2800">
              <a:solidFill>
                <a:srgbClr val="112158"/>
              </a:solidFill>
              <a:latin typeface="Epilogue"/>
              <a:ea typeface="Epilogue"/>
              <a:cs typeface="Epilogue"/>
              <a:sym typeface="Epilogue"/>
            </a:endParaRPr>
          </a:p>
        </p:txBody>
      </p:sp>
      <p:pic>
        <p:nvPicPr>
          <p:cNvPr id="460" name="Google Shape;460;p63"/>
          <p:cNvPicPr preferRelativeResize="0"/>
          <p:nvPr/>
        </p:nvPicPr>
        <p:blipFill>
          <a:blip r:embed="rId3">
            <a:alphaModFix/>
          </a:blip>
          <a:stretch>
            <a:fillRect/>
          </a:stretch>
        </p:blipFill>
        <p:spPr>
          <a:xfrm>
            <a:off x="1346711" y="1727225"/>
            <a:ext cx="6450576" cy="2687725"/>
          </a:xfrm>
          <a:prstGeom prst="rect">
            <a:avLst/>
          </a:prstGeom>
          <a:noFill/>
          <a:ln>
            <a:noFill/>
          </a:ln>
        </p:spPr>
      </p:pic>
      <p:pic>
        <p:nvPicPr>
          <p:cNvPr id="461" name="Google Shape;461;p63">
            <a:hlinkClick r:id="rId4"/>
          </p:cNvPr>
          <p:cNvPicPr preferRelativeResize="0"/>
          <p:nvPr/>
        </p:nvPicPr>
        <p:blipFill>
          <a:blip r:embed="rId5">
            <a:alphaModFix/>
          </a:blip>
          <a:stretch>
            <a:fillRect/>
          </a:stretch>
        </p:blipFill>
        <p:spPr>
          <a:xfrm>
            <a:off x="8117125" y="673538"/>
            <a:ext cx="304625" cy="304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7" name="Google Shape;467;p6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Comportamiento en el límite</a:t>
            </a:r>
            <a:endParaRPr b="1" sz="2800">
              <a:solidFill>
                <a:srgbClr val="112158"/>
              </a:solidFill>
              <a:latin typeface="Epilogue"/>
              <a:ea typeface="Epilogue"/>
              <a:cs typeface="Epilogue"/>
              <a:sym typeface="Epilogue"/>
            </a:endParaRPr>
          </a:p>
        </p:txBody>
      </p:sp>
      <p:sp>
        <p:nvSpPr>
          <p:cNvPr id="468" name="Google Shape;468;p6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Considere que </a:t>
            </a:r>
            <a:r>
              <a:rPr i="1" lang="en" sz="1600">
                <a:solidFill>
                  <a:schemeClr val="dk1"/>
                </a:solidFill>
                <a:latin typeface="Albert Sans"/>
                <a:ea typeface="Albert Sans"/>
                <a:cs typeface="Albert Sans"/>
                <a:sym typeface="Albert Sans"/>
              </a:rPr>
              <a:t>p(x)</a:t>
            </a:r>
            <a:r>
              <a:rPr lang="en" sz="1600">
                <a:solidFill>
                  <a:schemeClr val="dk1"/>
                </a:solidFill>
                <a:latin typeface="Albert Sans"/>
                <a:ea typeface="Albert Sans"/>
                <a:cs typeface="Albert Sans"/>
                <a:sym typeface="Albert Sans"/>
              </a:rPr>
              <a:t> define la probabilidad de que la instancia </a:t>
            </a:r>
            <a:r>
              <a:rPr i="1" lang="en" sz="1600">
                <a:solidFill>
                  <a:schemeClr val="dk1"/>
                </a:solidFill>
                <a:latin typeface="Albert Sans"/>
                <a:ea typeface="Albert Sans"/>
                <a:cs typeface="Albert Sans"/>
                <a:sym typeface="Albert Sans"/>
              </a:rPr>
              <a:t>x</a:t>
            </a:r>
            <a:r>
              <a:rPr lang="en" sz="1600">
                <a:solidFill>
                  <a:schemeClr val="dk1"/>
                </a:solidFill>
                <a:latin typeface="Albert Sans"/>
                <a:ea typeface="Albert Sans"/>
                <a:cs typeface="Albert Sans"/>
                <a:sym typeface="Albert Sans"/>
              </a:rPr>
              <a:t> sea etiquetada como 1 (positiva) frente a 0 (negativa).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Vecino más cercano:</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Como el número de ejemplos de entrenamiento → ∞, se aproxima al algoritmo de Gibbs: con probabilidad </a:t>
            </a:r>
            <a:r>
              <a:rPr i="1" lang="en" sz="1500">
                <a:solidFill>
                  <a:schemeClr val="dk1"/>
                </a:solidFill>
                <a:latin typeface="Albert Sans"/>
                <a:ea typeface="Albert Sans"/>
                <a:cs typeface="Albert Sans"/>
                <a:sym typeface="Albert Sans"/>
              </a:rPr>
              <a:t>p(x)</a:t>
            </a:r>
            <a:r>
              <a:rPr lang="en" sz="1500">
                <a:solidFill>
                  <a:schemeClr val="dk1"/>
                </a:solidFill>
                <a:latin typeface="Albert Sans"/>
                <a:ea typeface="Albert Sans"/>
                <a:cs typeface="Albert Sans"/>
                <a:sym typeface="Albert Sans"/>
              </a:rPr>
              <a:t> predice 1, si no 0.</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k-vecino más cercano:</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 medida que el número de ejemplos de entrenamiento → ∞ y </a:t>
            </a:r>
            <a:r>
              <a:rPr i="1" lang="en" sz="1500">
                <a:solidFill>
                  <a:schemeClr val="dk1"/>
                </a:solidFill>
                <a:latin typeface="Albert Sans"/>
                <a:ea typeface="Albert Sans"/>
                <a:cs typeface="Albert Sans"/>
                <a:sym typeface="Albert Sans"/>
              </a:rPr>
              <a:t>k</a:t>
            </a:r>
            <a:r>
              <a:rPr lang="en" sz="1500">
                <a:solidFill>
                  <a:schemeClr val="dk1"/>
                </a:solidFill>
                <a:latin typeface="Albert Sans"/>
                <a:ea typeface="Albert Sans"/>
                <a:cs typeface="Albert Sans"/>
                <a:sym typeface="Albert Sans"/>
              </a:rPr>
              <a:t> se hace grande, se aproxima al óptimo de Bayes: si </a:t>
            </a:r>
            <a:r>
              <a:rPr i="1" lang="en" sz="1500">
                <a:solidFill>
                  <a:schemeClr val="dk1"/>
                </a:solidFill>
                <a:latin typeface="Albert Sans"/>
                <a:ea typeface="Albert Sans"/>
                <a:cs typeface="Albert Sans"/>
                <a:sym typeface="Albert Sans"/>
              </a:rPr>
              <a:t>p(x)</a:t>
            </a:r>
            <a:r>
              <a:rPr lang="en" sz="1500">
                <a:solidFill>
                  <a:schemeClr val="dk1"/>
                </a:solidFill>
                <a:latin typeface="Albert Sans"/>
                <a:ea typeface="Albert Sans"/>
                <a:cs typeface="Albert Sans"/>
                <a:sym typeface="Albert Sans"/>
              </a:rPr>
              <a:t> &gt; 0.5 predice 1, si no 0.</a:t>
            </a:r>
            <a:endParaRPr sz="1500">
              <a:solidFill>
                <a:schemeClr val="dk1"/>
              </a:solidFill>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6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Elegir el valor de </a:t>
            </a:r>
            <a:r>
              <a:rPr b="1" i="1" lang="en" sz="3000">
                <a:solidFill>
                  <a:srgbClr val="112158"/>
                </a:solidFill>
                <a:latin typeface="Epilogue"/>
                <a:ea typeface="Epilogue"/>
                <a:cs typeface="Epilogue"/>
                <a:sym typeface="Epilogue"/>
              </a:rPr>
              <a:t>k</a:t>
            </a:r>
            <a:r>
              <a:rPr b="1" lang="en" sz="3000">
                <a:solidFill>
                  <a:srgbClr val="112158"/>
                </a:solidFill>
                <a:latin typeface="Epilogue"/>
                <a:ea typeface="Epilogue"/>
                <a:cs typeface="Epilogue"/>
                <a:sym typeface="Epilogue"/>
              </a:rPr>
              <a:t> (límite)</a:t>
            </a:r>
            <a:endParaRPr b="1" sz="3000">
              <a:solidFill>
                <a:srgbClr val="112158"/>
              </a:solidFill>
              <a:latin typeface="Epilogue"/>
              <a:ea typeface="Epilogue"/>
              <a:cs typeface="Epilogue"/>
              <a:sym typeface="Epilogue"/>
            </a:endParaRPr>
          </a:p>
        </p:txBody>
      </p:sp>
      <p:pic>
        <p:nvPicPr>
          <p:cNvPr id="475" name="Google Shape;475;p65"/>
          <p:cNvPicPr preferRelativeResize="0"/>
          <p:nvPr/>
        </p:nvPicPr>
        <p:blipFill>
          <a:blip r:embed="rId3">
            <a:alphaModFix/>
          </a:blip>
          <a:stretch>
            <a:fillRect/>
          </a:stretch>
        </p:blipFill>
        <p:spPr>
          <a:xfrm>
            <a:off x="2826774" y="1519125"/>
            <a:ext cx="3490450" cy="3230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1" name="Google Shape;481;p6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Elegir el valor de k (límite)</a:t>
            </a:r>
            <a:endParaRPr b="1" sz="2400">
              <a:solidFill>
                <a:schemeClr val="dk2"/>
              </a:solidFill>
              <a:latin typeface="Epilogue"/>
              <a:ea typeface="Epilogue"/>
              <a:cs typeface="Epilogue"/>
              <a:sym typeface="Epilogue"/>
            </a:endParaRPr>
          </a:p>
        </p:txBody>
      </p:sp>
      <p:pic>
        <p:nvPicPr>
          <p:cNvPr id="482" name="Google Shape;482;p66"/>
          <p:cNvPicPr preferRelativeResize="0"/>
          <p:nvPr/>
        </p:nvPicPr>
        <p:blipFill rotWithShape="1">
          <a:blip r:embed="rId3">
            <a:alphaModFix/>
          </a:blip>
          <a:srcRect b="0" l="0" r="0" t="15668"/>
          <a:stretch/>
        </p:blipFill>
        <p:spPr>
          <a:xfrm>
            <a:off x="1845987" y="1616500"/>
            <a:ext cx="5452024" cy="2703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8" name="Google Shape;488;p6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Algoritmo base KNN</a:t>
            </a:r>
            <a:endParaRPr b="1" sz="3000">
              <a:solidFill>
                <a:srgbClr val="112158"/>
              </a:solidFill>
              <a:latin typeface="Epilogue"/>
              <a:ea typeface="Epilogue"/>
              <a:cs typeface="Epilogue"/>
              <a:sym typeface="Epilogue"/>
            </a:endParaRPr>
          </a:p>
        </p:txBody>
      </p:sp>
      <p:pic>
        <p:nvPicPr>
          <p:cNvPr id="489" name="Google Shape;489;p67"/>
          <p:cNvPicPr preferRelativeResize="0"/>
          <p:nvPr/>
        </p:nvPicPr>
        <p:blipFill rotWithShape="1">
          <a:blip r:embed="rId3">
            <a:alphaModFix/>
          </a:blip>
          <a:srcRect b="0" l="0" r="12724" t="0"/>
          <a:stretch/>
        </p:blipFill>
        <p:spPr>
          <a:xfrm>
            <a:off x="581863" y="1524000"/>
            <a:ext cx="7980276" cy="2905250"/>
          </a:xfrm>
          <a:prstGeom prst="rect">
            <a:avLst/>
          </a:prstGeom>
          <a:noFill/>
          <a:ln>
            <a:noFill/>
          </a:ln>
        </p:spPr>
      </p:pic>
      <p:pic>
        <p:nvPicPr>
          <p:cNvPr id="490" name="Google Shape;490;p67">
            <a:hlinkClick r:id="rId4"/>
          </p:cNvPr>
          <p:cNvPicPr preferRelativeResize="0"/>
          <p:nvPr/>
        </p:nvPicPr>
        <p:blipFill>
          <a:blip r:embed="rId5">
            <a:alphaModFix/>
          </a:blip>
          <a:stretch>
            <a:fillRect/>
          </a:stretch>
        </p:blipFill>
        <p:spPr>
          <a:xfrm>
            <a:off x="8117125" y="673538"/>
            <a:ext cx="304625" cy="304625"/>
          </a:xfrm>
          <a:prstGeom prst="rect">
            <a:avLst/>
          </a:prstGeom>
          <a:noFill/>
          <a:ln>
            <a:noFill/>
          </a:ln>
        </p:spPr>
      </p:pic>
      <p:pic>
        <p:nvPicPr>
          <p:cNvPr id="491" name="Google Shape;491;p67"/>
          <p:cNvPicPr preferRelativeResize="0"/>
          <p:nvPr/>
        </p:nvPicPr>
        <p:blipFill>
          <a:blip r:embed="rId6">
            <a:alphaModFix/>
          </a:blip>
          <a:stretch>
            <a:fillRect/>
          </a:stretch>
        </p:blipFill>
        <p:spPr>
          <a:xfrm>
            <a:off x="1604200" y="1591056"/>
            <a:ext cx="2468880" cy="2743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7" name="Google Shape;497;p6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rgbClr val="112158"/>
                </a:solidFill>
                <a:latin typeface="Epilogue"/>
                <a:ea typeface="Epilogue"/>
                <a:cs typeface="Epilogue"/>
                <a:sym typeface="Epilogue"/>
              </a:rPr>
              <a:t>¡La elección de la </a:t>
            </a:r>
            <a:r>
              <a:rPr b="1" lang="en" sz="2600">
                <a:solidFill>
                  <a:schemeClr val="dk2"/>
                </a:solidFill>
                <a:latin typeface="Epilogue"/>
                <a:ea typeface="Epilogue"/>
                <a:cs typeface="Epilogue"/>
                <a:sym typeface="Epilogue"/>
              </a:rPr>
              <a:t>medida de distancia </a:t>
            </a:r>
            <a:r>
              <a:rPr b="1" lang="en" sz="2600">
                <a:solidFill>
                  <a:srgbClr val="112158"/>
                </a:solidFill>
                <a:latin typeface="Epilogue"/>
                <a:ea typeface="Epilogue"/>
                <a:cs typeface="Epilogue"/>
                <a:sym typeface="Epilogue"/>
              </a:rPr>
              <a:t>afecta!</a:t>
            </a:r>
            <a:endParaRPr b="1" sz="2600">
              <a:solidFill>
                <a:srgbClr val="112158"/>
              </a:solidFill>
              <a:latin typeface="Epilogue"/>
              <a:ea typeface="Epilogue"/>
              <a:cs typeface="Epilogue"/>
              <a:sym typeface="Epilogue"/>
            </a:endParaRPr>
          </a:p>
        </p:txBody>
      </p:sp>
      <p:pic>
        <p:nvPicPr>
          <p:cNvPr id="498" name="Google Shape;498;p68"/>
          <p:cNvPicPr preferRelativeResize="0"/>
          <p:nvPr/>
        </p:nvPicPr>
        <p:blipFill>
          <a:blip r:embed="rId3">
            <a:alphaModFix/>
          </a:blip>
          <a:stretch>
            <a:fillRect/>
          </a:stretch>
        </p:blipFill>
        <p:spPr>
          <a:xfrm>
            <a:off x="2961275" y="1788155"/>
            <a:ext cx="3221450" cy="2375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p6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3000">
                <a:solidFill>
                  <a:srgbClr val="112158"/>
                </a:solidFill>
                <a:latin typeface="Epilogue"/>
                <a:ea typeface="Epilogue"/>
                <a:cs typeface="Epilogue"/>
                <a:sym typeface="Epilogue"/>
              </a:rPr>
              <a:t>Distance-Weighted kNN</a:t>
            </a:r>
            <a:endParaRPr b="1" i="1" sz="3000">
              <a:solidFill>
                <a:srgbClr val="112158"/>
              </a:solidFill>
              <a:latin typeface="Epilogue"/>
              <a:ea typeface="Epilogue"/>
              <a:cs typeface="Epilogue"/>
              <a:sym typeface="Epilogue"/>
            </a:endParaRPr>
          </a:p>
        </p:txBody>
      </p:sp>
      <p:sp>
        <p:nvSpPr>
          <p:cNvPr id="505" name="Google Shape;505;p6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Podría quererse ponderar más a los vecinos cercanos...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donde</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y </a:t>
            </a:r>
            <a:r>
              <a:rPr i="1" lang="en" sz="1600">
                <a:solidFill>
                  <a:schemeClr val="dk1"/>
                </a:solidFill>
                <a:latin typeface="Albert Sans"/>
                <a:ea typeface="Albert Sans"/>
                <a:cs typeface="Albert Sans"/>
                <a:sym typeface="Albert Sans"/>
              </a:rPr>
              <a:t>d(x</a:t>
            </a:r>
            <a:r>
              <a:rPr baseline="-25000" i="1" lang="en" sz="1600">
                <a:solidFill>
                  <a:schemeClr val="dk1"/>
                </a:solidFill>
                <a:latin typeface="Albert Sans"/>
                <a:ea typeface="Albert Sans"/>
                <a:cs typeface="Albert Sans"/>
                <a:sym typeface="Albert Sans"/>
              </a:rPr>
              <a:t>q</a:t>
            </a:r>
            <a:r>
              <a:rPr i="1" lang="en" sz="1600">
                <a:solidFill>
                  <a:schemeClr val="dk1"/>
                </a:solidFill>
                <a:latin typeface="Albert Sans"/>
                <a:ea typeface="Albert Sans"/>
                <a:cs typeface="Albert Sans"/>
                <a:sym typeface="Albert Sans"/>
              </a:rPr>
              <a:t>, x</a:t>
            </a:r>
            <a:r>
              <a:rPr baseline="-25000" i="1" lang="en" sz="1600">
                <a:solidFill>
                  <a:schemeClr val="dk1"/>
                </a:solidFill>
                <a:latin typeface="Albert Sans"/>
                <a:ea typeface="Albert Sans"/>
                <a:cs typeface="Albert Sans"/>
                <a:sym typeface="Albert Sans"/>
              </a:rPr>
              <a:t>i</a:t>
            </a:r>
            <a:r>
              <a:rPr i="1" lang="en" sz="1600">
                <a:solidFill>
                  <a:schemeClr val="dk1"/>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 es la distancia entre </a:t>
            </a:r>
            <a:r>
              <a:rPr i="1" lang="en" sz="1600">
                <a:solidFill>
                  <a:schemeClr val="dk1"/>
                </a:solidFill>
                <a:latin typeface="Albert Sans"/>
                <a:ea typeface="Albert Sans"/>
                <a:cs typeface="Albert Sans"/>
                <a:sym typeface="Albert Sans"/>
              </a:rPr>
              <a:t>w</a:t>
            </a:r>
            <a:r>
              <a:rPr baseline="-25000" i="1" lang="en" sz="1600">
                <a:solidFill>
                  <a:schemeClr val="dk1"/>
                </a:solidFill>
                <a:latin typeface="Albert Sans"/>
                <a:ea typeface="Albert Sans"/>
                <a:cs typeface="Albert Sans"/>
                <a:sym typeface="Albert Sans"/>
              </a:rPr>
              <a:t>q</a:t>
            </a:r>
            <a:r>
              <a:rPr lang="en" sz="1600">
                <a:solidFill>
                  <a:schemeClr val="dk1"/>
                </a:solidFill>
                <a:latin typeface="Albert Sans"/>
                <a:ea typeface="Albert Sans"/>
                <a:cs typeface="Albert Sans"/>
                <a:sym typeface="Albert Sans"/>
              </a:rPr>
              <a:t> y </a:t>
            </a:r>
            <a:r>
              <a:rPr i="1" lang="en" sz="1600">
                <a:solidFill>
                  <a:schemeClr val="dk1"/>
                </a:solidFill>
                <a:latin typeface="Albert Sans"/>
                <a:ea typeface="Albert Sans"/>
                <a:cs typeface="Albert Sans"/>
                <a:sym typeface="Albert Sans"/>
              </a:rPr>
              <a:t>x</a:t>
            </a:r>
            <a:r>
              <a:rPr baseline="-25000" i="1"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Tener en cuenta que ahora tiene sentido utilizar todos los ejemplos de entrenamiento en lugar de sólo </a:t>
            </a:r>
            <a:r>
              <a:rPr i="1" lang="en" sz="1600">
                <a:solidFill>
                  <a:schemeClr val="dk1"/>
                </a:solidFill>
                <a:latin typeface="Albert Sans"/>
                <a:ea typeface="Albert Sans"/>
                <a:cs typeface="Albert Sans"/>
                <a:sym typeface="Albert Sans"/>
              </a:rPr>
              <a:t>k</a:t>
            </a:r>
            <a:r>
              <a:rPr lang="en" sz="1600">
                <a:solidFill>
                  <a:schemeClr val="dk1"/>
                </a:solidFill>
                <a:latin typeface="Albert Sans"/>
                <a:ea typeface="Albert Sans"/>
                <a:cs typeface="Albert Sans"/>
                <a:sym typeface="Albert Sans"/>
              </a:rPr>
              <a:t> (método de Shepard).</a:t>
            </a:r>
            <a:endParaRPr sz="1600">
              <a:solidFill>
                <a:schemeClr val="dk1"/>
              </a:solidFill>
              <a:latin typeface="Albert Sans"/>
              <a:ea typeface="Albert Sans"/>
              <a:cs typeface="Albert Sans"/>
              <a:sym typeface="Albert Sans"/>
            </a:endParaRPr>
          </a:p>
        </p:txBody>
      </p:sp>
      <p:pic>
        <p:nvPicPr>
          <p:cNvPr descr="\hat{f}(x_q) \leftarrow \frac{\sum_{i=1}^{k}w_if(x_i)}{\sum_{i=1}^{k}w_i}" id="506" name="Google Shape;506;p69"/>
          <p:cNvPicPr preferRelativeResize="0"/>
          <p:nvPr/>
        </p:nvPicPr>
        <p:blipFill>
          <a:blip r:embed="rId3">
            <a:alphaModFix/>
          </a:blip>
          <a:stretch>
            <a:fillRect/>
          </a:stretch>
        </p:blipFill>
        <p:spPr>
          <a:xfrm>
            <a:off x="3709125" y="1989725"/>
            <a:ext cx="1725749" cy="525308"/>
          </a:xfrm>
          <a:prstGeom prst="rect">
            <a:avLst/>
          </a:prstGeom>
          <a:noFill/>
          <a:ln>
            <a:noFill/>
          </a:ln>
        </p:spPr>
      </p:pic>
      <p:pic>
        <p:nvPicPr>
          <p:cNvPr descr="w_i \equiv \frac{1}{d(x_q,x_i)^2}" id="507" name="Google Shape;507;p69"/>
          <p:cNvPicPr preferRelativeResize="0"/>
          <p:nvPr/>
        </p:nvPicPr>
        <p:blipFill>
          <a:blip r:embed="rId4">
            <a:alphaModFix/>
          </a:blip>
          <a:stretch>
            <a:fillRect/>
          </a:stretch>
        </p:blipFill>
        <p:spPr>
          <a:xfrm>
            <a:off x="4051761" y="2717575"/>
            <a:ext cx="1040477" cy="393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7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Maldición de la dimensionalidad</a:t>
            </a:r>
            <a:endParaRPr b="1" sz="3000">
              <a:solidFill>
                <a:srgbClr val="112158"/>
              </a:solidFill>
              <a:latin typeface="Epilogue"/>
              <a:ea typeface="Epilogue"/>
              <a:cs typeface="Epilogue"/>
              <a:sym typeface="Epilogue"/>
            </a:endParaRPr>
          </a:p>
        </p:txBody>
      </p:sp>
      <p:sp>
        <p:nvSpPr>
          <p:cNvPr id="514" name="Google Shape;514;p7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principal problema estadístico de los clasificadores </a:t>
            </a:r>
            <a:r>
              <a:rPr i="1" lang="en" sz="1600">
                <a:solidFill>
                  <a:schemeClr val="dk1"/>
                </a:solidFill>
                <a:latin typeface="Albert Sans"/>
                <a:ea typeface="Albert Sans"/>
                <a:cs typeface="Albert Sans"/>
                <a:sym typeface="Albert Sans"/>
              </a:rPr>
              <a:t>k</a:t>
            </a:r>
            <a:r>
              <a:rPr lang="en" sz="1600">
                <a:solidFill>
                  <a:schemeClr val="dk1"/>
                </a:solidFill>
                <a:latin typeface="Albert Sans"/>
                <a:ea typeface="Albert Sans"/>
                <a:cs typeface="Albert Sans"/>
                <a:sym typeface="Albert Sans"/>
              </a:rPr>
              <a:t>NN es que no funcionan bien con entradas de alta dimensionalidad, debido a la maldición de la dimensionalidad.</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Imagine instancias descritas por 20 atributos, pero sólo 2 son relevantes para la función objetivo.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Curse of dimensionality:</a:t>
            </a:r>
            <a:r>
              <a:rPr lang="en" sz="1600">
                <a:solidFill>
                  <a:schemeClr val="dk1"/>
                </a:solidFill>
                <a:latin typeface="Albert Sans"/>
                <a:ea typeface="Albert Sans"/>
                <a:cs typeface="Albert Sans"/>
                <a:sym typeface="Albert Sans"/>
              </a:rPr>
              <a:t> el vecino más cercano se </a:t>
            </a:r>
            <a:r>
              <a:rPr lang="en" sz="1600">
                <a:solidFill>
                  <a:srgbClr val="DB4437"/>
                </a:solidFill>
                <a:latin typeface="Albert Sans"/>
                <a:ea typeface="Albert Sans"/>
                <a:cs typeface="Albert Sans"/>
                <a:sym typeface="Albert Sans"/>
              </a:rPr>
              <a:t>equivoca</a:t>
            </a:r>
            <a:r>
              <a:rPr lang="en" sz="1600">
                <a:solidFill>
                  <a:schemeClr val="dk1"/>
                </a:solidFill>
                <a:latin typeface="Albert Sans"/>
                <a:ea typeface="Albert Sans"/>
                <a:cs typeface="Albert Sans"/>
                <a:sym typeface="Albert Sans"/>
              </a:rPr>
              <a:t> fácilmente cuando </a:t>
            </a:r>
            <a:r>
              <a:rPr i="1" lang="en" sz="1600">
                <a:solidFill>
                  <a:schemeClr val="dk1"/>
                </a:solidFill>
                <a:latin typeface="Albert Sans"/>
                <a:ea typeface="Albert Sans"/>
                <a:cs typeface="Albert Sans"/>
                <a:sym typeface="Albert Sans"/>
              </a:rPr>
              <a:t>X</a:t>
            </a:r>
            <a:r>
              <a:rPr lang="en" sz="1600">
                <a:solidFill>
                  <a:schemeClr val="dk1"/>
                </a:solidFill>
                <a:latin typeface="Albert Sans"/>
                <a:ea typeface="Albert Sans"/>
                <a:cs typeface="Albert Sans"/>
                <a:sym typeface="Albert Sans"/>
              </a:rPr>
              <a:t> es de alta dimensionalidad.</a:t>
            </a:r>
            <a:endParaRPr sz="1500">
              <a:solidFill>
                <a:schemeClr val="dk1"/>
              </a:solidFill>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7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Longitud de borde esperada</a:t>
            </a:r>
            <a:endParaRPr b="1" sz="2800">
              <a:solidFill>
                <a:srgbClr val="112158"/>
              </a:solidFill>
              <a:latin typeface="Epilogue"/>
              <a:ea typeface="Epilogue"/>
              <a:cs typeface="Epilogue"/>
              <a:sym typeface="Epilogue"/>
            </a:endParaRPr>
          </a:p>
        </p:txBody>
      </p:sp>
      <p:sp>
        <p:nvSpPr>
          <p:cNvPr id="521" name="Google Shape;521;p71"/>
          <p:cNvSpPr txBox="1"/>
          <p:nvPr/>
        </p:nvSpPr>
        <p:spPr>
          <a:xfrm>
            <a:off x="717750" y="1552850"/>
            <a:ext cx="50232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Suponga que se aplica un clasificador </a:t>
            </a:r>
            <a:r>
              <a:rPr i="1" lang="en" sz="1600">
                <a:solidFill>
                  <a:schemeClr val="dk1"/>
                </a:solidFill>
                <a:latin typeface="Albert Sans"/>
                <a:ea typeface="Albert Sans"/>
                <a:cs typeface="Albert Sans"/>
                <a:sym typeface="Albert Sans"/>
              </a:rPr>
              <a:t>k</a:t>
            </a:r>
            <a:r>
              <a:rPr lang="en" sz="1600">
                <a:solidFill>
                  <a:schemeClr val="dk1"/>
                </a:solidFill>
                <a:latin typeface="Albert Sans"/>
                <a:ea typeface="Albert Sans"/>
                <a:cs typeface="Albert Sans"/>
                <a:sym typeface="Albert Sans"/>
              </a:rPr>
              <a:t>NN a datos en los que las entradas se distribuyen uniformemente en un cubo unitario 𝐷-dimensional.</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Ahora, suponga que se estima la densidad de etiquetas de clase alrededor de un punto de prueba 𝒙 haciendo crecer un hipercubo alrededor de 𝒙 hasta que contenga una fracción deseada 𝑝 de los puntos de datos.</a:t>
            </a:r>
            <a:endParaRPr sz="1600">
              <a:solidFill>
                <a:schemeClr val="dk1"/>
              </a:solidFill>
              <a:latin typeface="Albert Sans"/>
              <a:ea typeface="Albert Sans"/>
              <a:cs typeface="Albert Sans"/>
              <a:sym typeface="Albert Sans"/>
            </a:endParaRPr>
          </a:p>
        </p:txBody>
      </p:sp>
      <p:pic>
        <p:nvPicPr>
          <p:cNvPr id="522" name="Google Shape;522;p71"/>
          <p:cNvPicPr preferRelativeResize="0"/>
          <p:nvPr/>
        </p:nvPicPr>
        <p:blipFill>
          <a:blip r:embed="rId3">
            <a:alphaModFix/>
          </a:blip>
          <a:stretch>
            <a:fillRect/>
          </a:stretch>
        </p:blipFill>
        <p:spPr>
          <a:xfrm>
            <a:off x="6101350" y="1938375"/>
            <a:ext cx="2020400" cy="210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4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Métodos paramétricos</a:t>
            </a:r>
            <a:endParaRPr b="1" sz="3000">
              <a:solidFill>
                <a:srgbClr val="112158"/>
              </a:solidFill>
              <a:latin typeface="Epilogue"/>
              <a:ea typeface="Epilogue"/>
              <a:cs typeface="Epilogue"/>
              <a:sym typeface="Epilogue"/>
            </a:endParaRPr>
          </a:p>
        </p:txBody>
      </p:sp>
      <p:sp>
        <p:nvSpPr>
          <p:cNvPr id="308" name="Google Shape;308;p4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Construyen una descripción general explícita de la función objetivo 𝑓.</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El modelo resume los datos a través de una colección de parámetros.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Número fijo de parámetros.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Independiente del número de instancias en los datos de entrenamiento.</a:t>
            </a:r>
            <a:endParaRPr sz="1500">
              <a:solidFill>
                <a:schemeClr val="dk1"/>
              </a:solidFill>
              <a:latin typeface="Albert Sans"/>
              <a:ea typeface="Albert Sans"/>
              <a:cs typeface="Albert Sans"/>
              <a:sym typeface="Albert Sans"/>
            </a:endParaRPr>
          </a:p>
        </p:txBody>
      </p:sp>
      <p:pic>
        <p:nvPicPr>
          <p:cNvPr id="309" name="Google Shape;309;p45"/>
          <p:cNvPicPr preferRelativeResize="0"/>
          <p:nvPr/>
        </p:nvPicPr>
        <p:blipFill>
          <a:blip r:embed="rId3">
            <a:alphaModFix/>
          </a:blip>
          <a:stretch>
            <a:fillRect/>
          </a:stretch>
        </p:blipFill>
        <p:spPr>
          <a:xfrm>
            <a:off x="2863325" y="3073200"/>
            <a:ext cx="3417375" cy="1355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8" name="Google Shape;528;p7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Longitud de borde esperada</a:t>
            </a:r>
            <a:endParaRPr b="1" sz="2800">
              <a:solidFill>
                <a:srgbClr val="112158"/>
              </a:solidFill>
              <a:latin typeface="Epilogue"/>
              <a:ea typeface="Epilogue"/>
              <a:cs typeface="Epilogue"/>
              <a:sym typeface="Epilogue"/>
            </a:endParaRPr>
          </a:p>
        </p:txBody>
      </p:sp>
      <p:sp>
        <p:nvSpPr>
          <p:cNvPr id="529" name="Google Shape;529;p72"/>
          <p:cNvSpPr txBox="1"/>
          <p:nvPr/>
        </p:nvSpPr>
        <p:spPr>
          <a:xfrm>
            <a:off x="717750" y="1552850"/>
            <a:ext cx="3903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longitud de borde esperada de este cubo será 𝑒</a:t>
            </a:r>
            <a:r>
              <a:rPr baseline="-25000" lang="en" sz="1600">
                <a:solidFill>
                  <a:schemeClr val="dk1"/>
                </a:solidFill>
                <a:latin typeface="Albert Sans"/>
                <a:ea typeface="Albert Sans"/>
                <a:cs typeface="Albert Sans"/>
                <a:sym typeface="Albert Sans"/>
              </a:rPr>
              <a:t>𝐷</a:t>
            </a:r>
            <a:r>
              <a:rPr lang="en" sz="1600">
                <a:solidFill>
                  <a:schemeClr val="dk1"/>
                </a:solidFill>
                <a:latin typeface="Albert Sans"/>
                <a:ea typeface="Albert Sans"/>
                <a:cs typeface="Albert Sans"/>
                <a:sym typeface="Albert Sans"/>
              </a:rPr>
              <a:t>(𝑠) = 𝑝</a:t>
            </a:r>
            <a:r>
              <a:rPr baseline="30000" lang="en" sz="1600">
                <a:solidFill>
                  <a:schemeClr val="dk1"/>
                </a:solidFill>
                <a:latin typeface="Albert Sans"/>
                <a:ea typeface="Albert Sans"/>
                <a:cs typeface="Albert Sans"/>
                <a:sym typeface="Albert Sans"/>
              </a:rPr>
              <a:t>1/𝐷</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Si 𝐷 = 10, y se quiere basar la estimación en el 10% de los datos, se tiene 𝑒</a:t>
            </a:r>
            <a:r>
              <a:rPr baseline="-25000" lang="en" sz="1600">
                <a:solidFill>
                  <a:schemeClr val="dk1"/>
                </a:solidFill>
                <a:latin typeface="Albert Sans"/>
                <a:ea typeface="Albert Sans"/>
                <a:cs typeface="Albert Sans"/>
                <a:sym typeface="Albert Sans"/>
              </a:rPr>
              <a:t>10</a:t>
            </a:r>
            <a:r>
              <a:rPr lang="en" sz="1600">
                <a:solidFill>
                  <a:schemeClr val="dk1"/>
                </a:solidFill>
                <a:latin typeface="Albert Sans"/>
                <a:ea typeface="Albert Sans"/>
                <a:cs typeface="Albert Sans"/>
                <a:sym typeface="Albert Sans"/>
              </a:rPr>
              <a:t>(0.1) = 0.8, por lo que se necesita extender el cubo un 80% a lo largo de cada dimensión alrededor de 𝒙.</a:t>
            </a:r>
            <a:endParaRPr sz="1600">
              <a:solidFill>
                <a:schemeClr val="dk1"/>
              </a:solidFill>
              <a:latin typeface="Albert Sans"/>
              <a:ea typeface="Albert Sans"/>
              <a:cs typeface="Albert Sans"/>
              <a:sym typeface="Albert Sans"/>
            </a:endParaRPr>
          </a:p>
        </p:txBody>
      </p:sp>
      <p:pic>
        <p:nvPicPr>
          <p:cNvPr id="530" name="Google Shape;530;p72"/>
          <p:cNvPicPr preferRelativeResize="0"/>
          <p:nvPr/>
        </p:nvPicPr>
        <p:blipFill>
          <a:blip r:embed="rId3">
            <a:alphaModFix/>
          </a:blip>
          <a:stretch>
            <a:fillRect/>
          </a:stretch>
        </p:blipFill>
        <p:spPr>
          <a:xfrm>
            <a:off x="5351500" y="1717525"/>
            <a:ext cx="2886399" cy="2297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7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Longitud de borde esperada</a:t>
            </a:r>
            <a:endParaRPr b="1" sz="2400">
              <a:solidFill>
                <a:schemeClr val="dk2"/>
              </a:solidFill>
              <a:latin typeface="Epilogue"/>
              <a:ea typeface="Epilogue"/>
              <a:cs typeface="Epilogue"/>
              <a:sym typeface="Epilogue"/>
            </a:endParaRPr>
          </a:p>
        </p:txBody>
      </p:sp>
      <p:sp>
        <p:nvSpPr>
          <p:cNvPr id="537" name="Google Shape;537;p73"/>
          <p:cNvSpPr txBox="1"/>
          <p:nvPr/>
        </p:nvSpPr>
        <p:spPr>
          <a:xfrm>
            <a:off x="717750" y="1552850"/>
            <a:ext cx="31896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Otra forma de verlo es generando aleatoriamente puntos en el cubo unitario </a:t>
            </a:r>
            <a:r>
              <a:rPr lang="en" sz="1600">
                <a:solidFill>
                  <a:schemeClr val="dk1"/>
                </a:solidFill>
                <a:latin typeface="Albert Sans"/>
                <a:ea typeface="Albert Sans"/>
                <a:cs typeface="Albert Sans"/>
                <a:sym typeface="Albert Sans"/>
              </a:rPr>
              <a:t>𝐷</a:t>
            </a:r>
            <a:r>
              <a:rPr lang="en" sz="1600">
                <a:solidFill>
                  <a:schemeClr val="dk1"/>
                </a:solidFill>
                <a:latin typeface="Albert Sans"/>
                <a:ea typeface="Albert Sans"/>
                <a:cs typeface="Albert Sans"/>
                <a:sym typeface="Albert Sans"/>
              </a:rPr>
              <a:t>-dimensional en varias dimensiones y calculando las distancias.</a:t>
            </a:r>
            <a:endParaRPr sz="1500">
              <a:solidFill>
                <a:schemeClr val="dk1"/>
              </a:solidFill>
              <a:latin typeface="Albert Sans"/>
              <a:ea typeface="Albert Sans"/>
              <a:cs typeface="Albert Sans"/>
              <a:sym typeface="Albert Sans"/>
            </a:endParaRPr>
          </a:p>
        </p:txBody>
      </p:sp>
      <p:pic>
        <p:nvPicPr>
          <p:cNvPr id="538" name="Google Shape;538;p73"/>
          <p:cNvPicPr preferRelativeResize="0"/>
          <p:nvPr/>
        </p:nvPicPr>
        <p:blipFill>
          <a:blip r:embed="rId3">
            <a:alphaModFix/>
          </a:blip>
          <a:stretch>
            <a:fillRect/>
          </a:stretch>
        </p:blipFill>
        <p:spPr>
          <a:xfrm>
            <a:off x="4305625" y="1637900"/>
            <a:ext cx="4164574" cy="27659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p7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Reducción de memoria y tiempo</a:t>
            </a:r>
            <a:endParaRPr b="1" sz="2800">
              <a:solidFill>
                <a:srgbClr val="112158"/>
              </a:solidFill>
              <a:latin typeface="Epilogue"/>
              <a:ea typeface="Epilogue"/>
              <a:cs typeface="Epilogue"/>
              <a:sym typeface="Epilogue"/>
            </a:endParaRPr>
          </a:p>
        </p:txBody>
      </p:sp>
      <p:sp>
        <p:nvSpPr>
          <p:cNvPr id="545" name="Google Shape;545;p7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Se han propuesto varias técnicas heurísticas de poda para eliminar puntos o coordenadas que no afectan a los límites de decisión.</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Un primer enfoque:</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Estirar el eje </a:t>
            </a:r>
            <a:r>
              <a:rPr i="1" lang="en" sz="1500">
                <a:solidFill>
                  <a:schemeClr val="dk1"/>
                </a:solidFill>
                <a:latin typeface="Albert Sans"/>
                <a:ea typeface="Albert Sans"/>
                <a:cs typeface="Albert Sans"/>
                <a:sym typeface="Albert Sans"/>
              </a:rPr>
              <a:t>j</a:t>
            </a:r>
            <a:r>
              <a:rPr lang="en" sz="1500">
                <a:solidFill>
                  <a:schemeClr val="dk1"/>
                </a:solidFill>
                <a:latin typeface="Albert Sans"/>
                <a:ea typeface="Albert Sans"/>
                <a:cs typeface="Albert Sans"/>
                <a:sym typeface="Albert Sans"/>
              </a:rPr>
              <a:t> mediante el peso </a:t>
            </a:r>
            <a:r>
              <a:rPr i="1" lang="en" sz="1500">
                <a:solidFill>
                  <a:schemeClr val="dk1"/>
                </a:solidFill>
                <a:latin typeface="Albert Sans"/>
                <a:ea typeface="Albert Sans"/>
                <a:cs typeface="Albert Sans"/>
                <a:sym typeface="Albert Sans"/>
              </a:rPr>
              <a:t>z</a:t>
            </a:r>
            <a:r>
              <a:rPr baseline="-25000" i="1" lang="en" sz="1500">
                <a:solidFill>
                  <a:schemeClr val="dk1"/>
                </a:solidFill>
                <a:latin typeface="Albert Sans"/>
                <a:ea typeface="Albert Sans"/>
                <a:cs typeface="Albert Sans"/>
                <a:sym typeface="Albert Sans"/>
              </a:rPr>
              <a:t>j</a:t>
            </a:r>
            <a:r>
              <a:rPr lang="en" sz="1500">
                <a:solidFill>
                  <a:schemeClr val="dk1"/>
                </a:solidFill>
                <a:latin typeface="Albert Sans"/>
                <a:ea typeface="Albert Sans"/>
                <a:cs typeface="Albert Sans"/>
                <a:sym typeface="Albert Sans"/>
              </a:rPr>
              <a:t>, donde </a:t>
            </a:r>
            <a:r>
              <a:rPr i="1" lang="en" sz="1500">
                <a:solidFill>
                  <a:schemeClr val="dk1"/>
                </a:solidFill>
                <a:latin typeface="Albert Sans"/>
                <a:ea typeface="Albert Sans"/>
                <a:cs typeface="Albert Sans"/>
                <a:sym typeface="Albert Sans"/>
              </a:rPr>
              <a:t>z</a:t>
            </a:r>
            <a:r>
              <a:rPr baseline="-25000" i="1" lang="en" sz="1500">
                <a:solidFill>
                  <a:schemeClr val="dk1"/>
                </a:solidFill>
                <a:latin typeface="Albert Sans"/>
                <a:ea typeface="Albert Sans"/>
                <a:cs typeface="Albert Sans"/>
                <a:sym typeface="Albert Sans"/>
              </a:rPr>
              <a:t>1</a:t>
            </a:r>
            <a:r>
              <a:rPr i="1" lang="en" sz="1500">
                <a:solidFill>
                  <a:schemeClr val="dk1"/>
                </a:solidFill>
                <a:latin typeface="Albert Sans"/>
                <a:ea typeface="Albert Sans"/>
                <a:cs typeface="Albert Sans"/>
                <a:sym typeface="Albert Sans"/>
              </a:rPr>
              <a:t>, ..., z</a:t>
            </a:r>
            <a:r>
              <a:rPr baseline="-25000" i="1" lang="en" sz="1500">
                <a:solidFill>
                  <a:schemeClr val="dk1"/>
                </a:solidFill>
                <a:latin typeface="Albert Sans"/>
                <a:ea typeface="Albert Sans"/>
                <a:cs typeface="Albert Sans"/>
                <a:sym typeface="Albert Sans"/>
              </a:rPr>
              <a:t>n</a:t>
            </a:r>
            <a:r>
              <a:rPr lang="en" sz="1500">
                <a:solidFill>
                  <a:schemeClr val="dk1"/>
                </a:solidFill>
                <a:latin typeface="Albert Sans"/>
                <a:ea typeface="Albert Sans"/>
                <a:cs typeface="Albert Sans"/>
                <a:sym typeface="Albert Sans"/>
              </a:rPr>
              <a:t> se elige para minimizar el error de predicción.</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Utilizar validación cruzada para elegir automáticamente los pesos </a:t>
            </a:r>
            <a:r>
              <a:rPr i="1" lang="en" sz="1500">
                <a:solidFill>
                  <a:schemeClr val="dk1"/>
                </a:solidFill>
                <a:latin typeface="Albert Sans"/>
                <a:ea typeface="Albert Sans"/>
                <a:cs typeface="Albert Sans"/>
                <a:sym typeface="Albert Sans"/>
              </a:rPr>
              <a:t>z</a:t>
            </a:r>
            <a:r>
              <a:rPr baseline="-25000" i="1" lang="en" sz="1500">
                <a:solidFill>
                  <a:schemeClr val="dk1"/>
                </a:solidFill>
                <a:latin typeface="Albert Sans"/>
                <a:ea typeface="Albert Sans"/>
                <a:cs typeface="Albert Sans"/>
                <a:sym typeface="Albert Sans"/>
              </a:rPr>
              <a:t>1</a:t>
            </a:r>
            <a:r>
              <a:rPr i="1" lang="en" sz="1500">
                <a:solidFill>
                  <a:schemeClr val="dk1"/>
                </a:solidFill>
                <a:latin typeface="Albert Sans"/>
                <a:ea typeface="Albert Sans"/>
                <a:cs typeface="Albert Sans"/>
                <a:sym typeface="Albert Sans"/>
              </a:rPr>
              <a:t>, ..., z</a:t>
            </a:r>
            <a:r>
              <a:rPr baseline="-25000" i="1" lang="en" sz="1500">
                <a:solidFill>
                  <a:schemeClr val="dk1"/>
                </a:solidFill>
                <a:latin typeface="Albert Sans"/>
                <a:ea typeface="Albert Sans"/>
                <a:cs typeface="Albert Sans"/>
                <a:sym typeface="Albert Sans"/>
              </a:rPr>
              <a:t>n</a:t>
            </a:r>
            <a:r>
              <a:rPr lang="en" sz="1500">
                <a:solidFill>
                  <a:schemeClr val="dk1"/>
                </a:solidFill>
                <a:latin typeface="Albert Sans"/>
                <a:ea typeface="Albert Sans"/>
                <a:cs typeface="Albert Sans"/>
                <a:sym typeface="Albert Sans"/>
              </a:rPr>
              <a:t>.</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Tener en cuenta que establecer </a:t>
            </a:r>
            <a:r>
              <a:rPr i="1" lang="en" sz="1500">
                <a:solidFill>
                  <a:schemeClr val="dk1"/>
                </a:solidFill>
                <a:latin typeface="Albert Sans"/>
                <a:ea typeface="Albert Sans"/>
                <a:cs typeface="Albert Sans"/>
                <a:sym typeface="Albert Sans"/>
              </a:rPr>
              <a:t>z</a:t>
            </a:r>
            <a:r>
              <a:rPr baseline="-25000" i="1" lang="en" sz="1500">
                <a:solidFill>
                  <a:schemeClr val="dk1"/>
                </a:solidFill>
                <a:latin typeface="Albert Sans"/>
                <a:ea typeface="Albert Sans"/>
                <a:cs typeface="Albert Sans"/>
                <a:sym typeface="Albert Sans"/>
              </a:rPr>
              <a:t>j</a:t>
            </a:r>
            <a:r>
              <a:rPr lang="en" sz="1500">
                <a:solidFill>
                  <a:schemeClr val="dk1"/>
                </a:solidFill>
                <a:latin typeface="Albert Sans"/>
                <a:ea typeface="Albert Sans"/>
                <a:cs typeface="Albert Sans"/>
                <a:sym typeface="Albert Sans"/>
              </a:rPr>
              <a:t> a cero elimina esta dimensión por completo.</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500">
                <a:solidFill>
                  <a:schemeClr val="dk1"/>
                </a:solidFill>
                <a:latin typeface="Albert Sans"/>
                <a:ea typeface="Albert Sans"/>
                <a:cs typeface="Albert Sans"/>
                <a:sym typeface="Albert Sans"/>
              </a:rPr>
              <a:t>Otros enfoques: reducción de dimensionalidad (e.g. PCA).</a:t>
            </a:r>
            <a:endParaRPr sz="1500">
              <a:solidFill>
                <a:schemeClr val="dk1"/>
              </a:solidFill>
              <a:latin typeface="Albert Sans"/>
              <a:ea typeface="Albert Sans"/>
              <a:cs typeface="Albert Sans"/>
              <a:sym typeface="Albert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7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Reducción de memoria y tiempo</a:t>
            </a:r>
            <a:endParaRPr b="1" sz="2800">
              <a:solidFill>
                <a:srgbClr val="112158"/>
              </a:solidFill>
              <a:latin typeface="Epilogue"/>
              <a:ea typeface="Epilogue"/>
              <a:cs typeface="Epilogue"/>
              <a:sym typeface="Epilogue"/>
            </a:endParaRPr>
          </a:p>
        </p:txBody>
      </p:sp>
      <p:sp>
        <p:nvSpPr>
          <p:cNvPr id="552" name="Google Shape;552;p7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términos de tiempo de ejecución, el reto es encontrar los 𝐾 vecinos más cercanos en menos de 𝑂(𝑛) tiempo, donde 𝑁 es el tamaño del conjunto de entrenamiento.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Encontrar los vecinos más cercanos exactos es computacionalmente intratable cuando la dimensionalidad del espacio supera las 10 dimensiones, por lo que la mayoría de los métodos se centran en encontrar los vecinos más cercanos aproximados.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Hay dos clases principales de técnicas, basadas en la partición del espacio en regiones (e.g. regresión ponderada local) o en el uso de hashing.</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8" name="Google Shape;558;p7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Regresión ponderada local</a:t>
            </a:r>
            <a:endParaRPr b="1" sz="3000">
              <a:solidFill>
                <a:srgbClr val="112158"/>
              </a:solidFill>
              <a:latin typeface="Epilogue"/>
              <a:ea typeface="Epilogue"/>
              <a:cs typeface="Epilogue"/>
              <a:sym typeface="Epilogue"/>
            </a:endParaRPr>
          </a:p>
        </p:txBody>
      </p:sp>
      <p:sp>
        <p:nvSpPr>
          <p:cNvPr id="559" name="Google Shape;559;p7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Tener en cuenta que kNN forma una aproximación local a </a:t>
            </a:r>
            <a:r>
              <a:rPr i="1" lang="en" sz="1600">
                <a:solidFill>
                  <a:schemeClr val="dk1"/>
                </a:solidFill>
                <a:latin typeface="Albert Sans"/>
                <a:ea typeface="Albert Sans"/>
                <a:cs typeface="Albert Sans"/>
                <a:sym typeface="Albert Sans"/>
              </a:rPr>
              <a:t>f</a:t>
            </a:r>
            <a:r>
              <a:rPr lang="en" sz="1600">
                <a:solidFill>
                  <a:schemeClr val="dk1"/>
                </a:solidFill>
                <a:latin typeface="Albert Sans"/>
                <a:ea typeface="Albert Sans"/>
                <a:cs typeface="Albert Sans"/>
                <a:sym typeface="Albert Sans"/>
              </a:rPr>
              <a:t> para cada punto de consulta </a:t>
            </a:r>
            <a:r>
              <a:rPr i="1" lang="en" sz="1600">
                <a:solidFill>
                  <a:schemeClr val="dk1"/>
                </a:solidFill>
                <a:latin typeface="Albert Sans"/>
                <a:ea typeface="Albert Sans"/>
                <a:cs typeface="Albert Sans"/>
                <a:sym typeface="Albert Sans"/>
              </a:rPr>
              <a:t>x</a:t>
            </a:r>
            <a:r>
              <a:rPr baseline="-25000" i="1" lang="en" sz="1600">
                <a:solidFill>
                  <a:schemeClr val="dk1"/>
                </a:solidFill>
                <a:latin typeface="Albert Sans"/>
                <a:ea typeface="Albert Sans"/>
                <a:cs typeface="Albert Sans"/>
                <a:sym typeface="Albert Sans"/>
              </a:rPr>
              <a:t>q</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Por qué no formar una aproximación explícita </a:t>
            </a:r>
            <a:r>
              <a:rPr i="1" lang="en" sz="1600">
                <a:solidFill>
                  <a:schemeClr val="dk1"/>
                </a:solidFill>
                <a:latin typeface="Albert Sans"/>
                <a:ea typeface="Albert Sans"/>
                <a:cs typeface="Albert Sans"/>
                <a:sym typeface="Albert Sans"/>
              </a:rPr>
              <a:t>^f(x)</a:t>
            </a:r>
            <a:r>
              <a:rPr lang="en" sz="1600">
                <a:solidFill>
                  <a:schemeClr val="dk1"/>
                </a:solidFill>
                <a:latin typeface="Albert Sans"/>
                <a:ea typeface="Albert Sans"/>
                <a:cs typeface="Albert Sans"/>
                <a:sym typeface="Albert Sans"/>
              </a:rPr>
              <a:t> para la región que rodea </a:t>
            </a:r>
            <a:r>
              <a:rPr i="1" lang="en" sz="1600">
                <a:solidFill>
                  <a:schemeClr val="dk1"/>
                </a:solidFill>
                <a:latin typeface="Albert Sans"/>
                <a:ea typeface="Albert Sans"/>
                <a:cs typeface="Albert Sans"/>
                <a:sym typeface="Albert Sans"/>
              </a:rPr>
              <a:t>x</a:t>
            </a:r>
            <a:r>
              <a:rPr baseline="-25000" i="1" lang="en" sz="1600">
                <a:solidFill>
                  <a:schemeClr val="dk1"/>
                </a:solidFill>
                <a:latin typeface="Albert Sans"/>
                <a:ea typeface="Albert Sans"/>
                <a:cs typeface="Albert Sans"/>
                <a:sym typeface="Albert Sans"/>
              </a:rPr>
              <a:t>q</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Ajustar una función lineal a los </a:t>
            </a:r>
            <a:r>
              <a:rPr i="1" lang="en" sz="1500">
                <a:solidFill>
                  <a:schemeClr val="dk1"/>
                </a:solidFill>
                <a:latin typeface="Albert Sans"/>
                <a:ea typeface="Albert Sans"/>
                <a:cs typeface="Albert Sans"/>
                <a:sym typeface="Albert Sans"/>
              </a:rPr>
              <a:t>k</a:t>
            </a:r>
            <a:r>
              <a:rPr lang="en" sz="1500">
                <a:solidFill>
                  <a:schemeClr val="dk1"/>
                </a:solidFill>
                <a:latin typeface="Albert Sans"/>
                <a:ea typeface="Albert Sans"/>
                <a:cs typeface="Albert Sans"/>
                <a:sym typeface="Albert Sans"/>
              </a:rPr>
              <a:t> vecinos más cercanos.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Ajuste cuadrático, ...</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Produce una aproximación “por partes" de </a:t>
            </a:r>
            <a:r>
              <a:rPr i="1" lang="en" sz="1500">
                <a:solidFill>
                  <a:schemeClr val="dk1"/>
                </a:solidFill>
                <a:latin typeface="Albert Sans"/>
                <a:ea typeface="Albert Sans"/>
                <a:cs typeface="Albert Sans"/>
                <a:sym typeface="Albert Sans"/>
              </a:rPr>
              <a:t>f</a:t>
            </a:r>
            <a:r>
              <a:rPr lang="en" sz="1500">
                <a:solidFill>
                  <a:schemeClr val="dk1"/>
                </a:solidFill>
                <a:latin typeface="Albert Sans"/>
                <a:ea typeface="Albert Sans"/>
                <a:cs typeface="Albert Sans"/>
                <a:sym typeface="Albert Sans"/>
              </a:rPr>
              <a:t>.</a:t>
            </a:r>
            <a:endParaRPr sz="1500">
              <a:solidFill>
                <a:schemeClr val="dk1"/>
              </a:solidFill>
              <a:latin typeface="Albert Sans"/>
              <a:ea typeface="Albert Sans"/>
              <a:cs typeface="Albert Sans"/>
              <a:sym typeface="Albert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5" name="Google Shape;565;p7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Regresión ponderada local</a:t>
            </a:r>
            <a:endParaRPr b="1" sz="2400">
              <a:solidFill>
                <a:schemeClr val="dk2"/>
              </a:solidFill>
              <a:latin typeface="Epilogue"/>
              <a:ea typeface="Epilogue"/>
              <a:cs typeface="Epilogue"/>
              <a:sym typeface="Epilogue"/>
            </a:endParaRPr>
          </a:p>
        </p:txBody>
      </p:sp>
      <p:sp>
        <p:nvSpPr>
          <p:cNvPr id="566" name="Google Shape;566;p7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Varias opciones para minimizar el error:</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Error cuadrático sobre </a:t>
            </a:r>
            <a:r>
              <a:rPr i="1" lang="en" sz="1500">
                <a:solidFill>
                  <a:schemeClr val="dk1"/>
                </a:solidFill>
                <a:latin typeface="Albert Sans"/>
                <a:ea typeface="Albert Sans"/>
                <a:cs typeface="Albert Sans"/>
                <a:sym typeface="Albert Sans"/>
              </a:rPr>
              <a:t>k</a:t>
            </a:r>
            <a:r>
              <a:rPr lang="en" sz="1500">
                <a:solidFill>
                  <a:schemeClr val="dk1"/>
                </a:solidFill>
                <a:latin typeface="Albert Sans"/>
                <a:ea typeface="Albert Sans"/>
                <a:cs typeface="Albert Sans"/>
                <a:sym typeface="Albert Sans"/>
              </a:rPr>
              <a:t> vecinos más cercanos.</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Error cuadrático ponderado por distancia sobre todos los vecinos.</a:t>
            </a:r>
            <a:endParaRPr sz="1500">
              <a:solidFill>
                <a:schemeClr val="dk1"/>
              </a:solidFill>
              <a:latin typeface="Albert Sans"/>
              <a:ea typeface="Albert Sans"/>
              <a:cs typeface="Albert Sans"/>
              <a:sym typeface="Albert Sans"/>
            </a:endParaRPr>
          </a:p>
        </p:txBody>
      </p:sp>
      <p:pic>
        <p:nvPicPr>
          <p:cNvPr descr="E_1(x_q) \equiv \frac{1}{2}\sum_{x \in k \ nearest \ nbrs \ of \ x_q}(f(x)-\hat{f}(x))^2" id="567" name="Google Shape;567;p77"/>
          <p:cNvPicPr preferRelativeResize="0"/>
          <p:nvPr/>
        </p:nvPicPr>
        <p:blipFill>
          <a:blip r:embed="rId3">
            <a:alphaModFix/>
          </a:blip>
          <a:stretch>
            <a:fillRect/>
          </a:stretch>
        </p:blipFill>
        <p:spPr>
          <a:xfrm>
            <a:off x="3036487" y="2328625"/>
            <a:ext cx="3095426" cy="452850"/>
          </a:xfrm>
          <a:prstGeom prst="rect">
            <a:avLst/>
          </a:prstGeom>
          <a:noFill/>
          <a:ln>
            <a:noFill/>
          </a:ln>
        </p:spPr>
      </p:pic>
      <p:pic>
        <p:nvPicPr>
          <p:cNvPr descr="E_2(x_q) \equiv \frac{1}{2}\sum_{x \in D}(f(x)-\hat{f}(x))^2 \ K(d(x_q,x))" id="568" name="Google Shape;568;p77"/>
          <p:cNvPicPr preferRelativeResize="0"/>
          <p:nvPr/>
        </p:nvPicPr>
        <p:blipFill>
          <a:blip r:embed="rId4">
            <a:alphaModFix/>
          </a:blip>
          <a:stretch>
            <a:fillRect/>
          </a:stretch>
        </p:blipFill>
        <p:spPr>
          <a:xfrm>
            <a:off x="3012078" y="3416202"/>
            <a:ext cx="3119835" cy="452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7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Redes de funciones de base radial</a:t>
            </a:r>
            <a:endParaRPr b="1" sz="3000">
              <a:solidFill>
                <a:srgbClr val="112158"/>
              </a:solidFill>
              <a:latin typeface="Epilogue"/>
              <a:ea typeface="Epilogue"/>
              <a:cs typeface="Epilogue"/>
              <a:sym typeface="Epilogue"/>
            </a:endParaRPr>
          </a:p>
        </p:txBody>
      </p:sp>
      <p:sp>
        <p:nvSpPr>
          <p:cNvPr id="575" name="Google Shape;575;p7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Aproximación global a la función objetivo, en términos de combinación lineal de aproximaciones locales.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utiliza, e.g., para la clasificación de imágenes.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Otro tipo de red neuronal.</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Estrechamente relacionada con la regresión ponderada por distancia, pero ansiosa (</a:t>
            </a:r>
            <a:r>
              <a:rPr i="1" lang="en" sz="1600">
                <a:solidFill>
                  <a:schemeClr val="dk1"/>
                </a:solidFill>
                <a:latin typeface="Albert Sans"/>
                <a:ea typeface="Albert Sans"/>
                <a:cs typeface="Albert Sans"/>
                <a:sym typeface="Albert Sans"/>
              </a:rPr>
              <a:t>eager)</a:t>
            </a:r>
            <a:r>
              <a:rPr lang="en" sz="1600">
                <a:solidFill>
                  <a:schemeClr val="dk1"/>
                </a:solidFill>
                <a:latin typeface="Albert Sans"/>
                <a:ea typeface="Albert Sans"/>
                <a:cs typeface="Albert Sans"/>
                <a:sym typeface="Albert Sans"/>
              </a:rPr>
              <a:t> en lugar de perezosa (</a:t>
            </a:r>
            <a:r>
              <a:rPr i="1" lang="en" sz="1600">
                <a:solidFill>
                  <a:schemeClr val="dk1"/>
                </a:solidFill>
                <a:latin typeface="Albert Sans"/>
                <a:ea typeface="Albert Sans"/>
                <a:cs typeface="Albert Sans"/>
                <a:sym typeface="Albert Sans"/>
              </a:rPr>
              <a:t>lazy)</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1" name="Google Shape;581;p7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Redes de funciones de base radial</a:t>
            </a:r>
            <a:endParaRPr b="1" sz="2400">
              <a:solidFill>
                <a:schemeClr val="dk2"/>
              </a:solidFill>
              <a:latin typeface="Epilogue"/>
              <a:ea typeface="Epilogue"/>
              <a:cs typeface="Epilogue"/>
              <a:sym typeface="Epilogue"/>
            </a:endParaRPr>
          </a:p>
        </p:txBody>
      </p:sp>
      <p:sp>
        <p:nvSpPr>
          <p:cNvPr id="582" name="Google Shape;582;p79"/>
          <p:cNvSpPr txBox="1"/>
          <p:nvPr>
            <p:ph idx="2" type="subTitle"/>
          </p:nvPr>
        </p:nvSpPr>
        <p:spPr>
          <a:xfrm>
            <a:off x="1057900" y="1896225"/>
            <a:ext cx="3935100" cy="18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donde </a:t>
            </a:r>
            <a:r>
              <a:rPr i="1" lang="en"/>
              <a:t>a</a:t>
            </a:r>
            <a:r>
              <a:rPr baseline="-25000" i="1" lang="en"/>
              <a:t>i</a:t>
            </a:r>
            <a:r>
              <a:rPr i="1" lang="en"/>
              <a:t>(x)</a:t>
            </a:r>
            <a:r>
              <a:rPr lang="en"/>
              <a:t> son los atributos que describen la instancia </a:t>
            </a:r>
            <a:r>
              <a:rPr i="1" lang="en"/>
              <a:t>x</a:t>
            </a:r>
            <a:r>
              <a:rPr lang="en"/>
              <a:t>, 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una opción común para </a:t>
            </a:r>
            <a:r>
              <a:rPr i="1" lang="en"/>
              <a:t>K</a:t>
            </a:r>
            <a:r>
              <a:rPr baseline="-25000" i="1" lang="en"/>
              <a:t>u</a:t>
            </a:r>
            <a:r>
              <a:rPr i="1" lang="en"/>
              <a:t>(d(x</a:t>
            </a:r>
            <a:r>
              <a:rPr baseline="-25000" i="1" lang="en"/>
              <a:t>u</a:t>
            </a:r>
            <a:r>
              <a:rPr i="1" lang="en"/>
              <a:t> ,x))</a:t>
            </a:r>
            <a:r>
              <a:rPr lang="en"/>
              <a:t> es</a:t>
            </a:r>
            <a:endParaRPr/>
          </a:p>
          <a:p>
            <a:pPr indent="0" lvl="0" marL="0" rtl="0" algn="l">
              <a:spcBef>
                <a:spcPts val="0"/>
              </a:spcBef>
              <a:spcAft>
                <a:spcPts val="0"/>
              </a:spcAft>
              <a:buNone/>
            </a:pPr>
            <a:r>
              <a:t/>
            </a:r>
            <a:endParaRPr/>
          </a:p>
        </p:txBody>
      </p:sp>
      <p:pic>
        <p:nvPicPr>
          <p:cNvPr descr="f(x) = w_0 + \sum_{u=1}^{k}w_u \ K_u(d(x_u,x))" id="583" name="Google Shape;583;p79"/>
          <p:cNvPicPr preferRelativeResize="0"/>
          <p:nvPr/>
        </p:nvPicPr>
        <p:blipFill>
          <a:blip r:embed="rId3">
            <a:alphaModFix/>
          </a:blip>
          <a:stretch>
            <a:fillRect/>
          </a:stretch>
        </p:blipFill>
        <p:spPr>
          <a:xfrm>
            <a:off x="2521600" y="2436950"/>
            <a:ext cx="2331176" cy="488979"/>
          </a:xfrm>
          <a:prstGeom prst="rect">
            <a:avLst/>
          </a:prstGeom>
          <a:noFill/>
          <a:ln>
            <a:noFill/>
          </a:ln>
        </p:spPr>
      </p:pic>
      <p:pic>
        <p:nvPicPr>
          <p:cNvPr descr="K_u(d(x_u,x)) = e^{-\frac{1}{2\sigma \frac{2}{u}d^2}(x_u,x)}" id="584" name="Google Shape;584;p79"/>
          <p:cNvPicPr preferRelativeResize="0"/>
          <p:nvPr/>
        </p:nvPicPr>
        <p:blipFill>
          <a:blip r:embed="rId4">
            <a:alphaModFix/>
          </a:blip>
          <a:stretch>
            <a:fillRect/>
          </a:stretch>
        </p:blipFill>
        <p:spPr>
          <a:xfrm>
            <a:off x="2668715" y="3719648"/>
            <a:ext cx="2036943" cy="268952"/>
          </a:xfrm>
          <a:prstGeom prst="rect">
            <a:avLst/>
          </a:prstGeom>
          <a:noFill/>
          <a:ln>
            <a:noFill/>
          </a:ln>
        </p:spPr>
      </p:pic>
      <p:pic>
        <p:nvPicPr>
          <p:cNvPr id="585" name="Google Shape;585;p79"/>
          <p:cNvPicPr preferRelativeResize="0"/>
          <p:nvPr/>
        </p:nvPicPr>
        <p:blipFill>
          <a:blip r:embed="rId5">
            <a:alphaModFix/>
          </a:blip>
          <a:stretch>
            <a:fillRect/>
          </a:stretch>
        </p:blipFill>
        <p:spPr>
          <a:xfrm>
            <a:off x="5991275" y="1698650"/>
            <a:ext cx="2260700" cy="2291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1" name="Google Shape;591;p8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Q1: Qué </a:t>
            </a:r>
            <a:r>
              <a:rPr i="1" lang="en" sz="1600">
                <a:solidFill>
                  <a:schemeClr val="dk1"/>
                </a:solidFill>
                <a:latin typeface="Albert Sans"/>
                <a:ea typeface="Albert Sans"/>
                <a:cs typeface="Albert Sans"/>
                <a:sym typeface="Albert Sans"/>
              </a:rPr>
              <a:t>x</a:t>
            </a:r>
            <a:r>
              <a:rPr baseline="-25000" i="1" lang="en" sz="1600">
                <a:solidFill>
                  <a:schemeClr val="dk1"/>
                </a:solidFill>
                <a:latin typeface="Albert Sans"/>
                <a:ea typeface="Albert Sans"/>
                <a:cs typeface="Albert Sans"/>
                <a:sym typeface="Albert Sans"/>
              </a:rPr>
              <a:t>u</a:t>
            </a:r>
            <a:r>
              <a:rPr lang="en" sz="1600">
                <a:solidFill>
                  <a:schemeClr val="dk1"/>
                </a:solidFill>
                <a:latin typeface="Albert Sans"/>
                <a:ea typeface="Albert Sans"/>
                <a:cs typeface="Albert Sans"/>
                <a:sym typeface="Albert Sans"/>
              </a:rPr>
              <a:t> usar para cada función kernel </a:t>
            </a:r>
            <a:r>
              <a:rPr i="1" lang="en" sz="1600">
                <a:solidFill>
                  <a:schemeClr val="dk1"/>
                </a:solidFill>
                <a:latin typeface="Albert Sans"/>
                <a:ea typeface="Albert Sans"/>
                <a:cs typeface="Albert Sans"/>
                <a:sym typeface="Albert Sans"/>
              </a:rPr>
              <a:t>K</a:t>
            </a:r>
            <a:r>
              <a:rPr baseline="-25000" i="1" lang="en" sz="1600">
                <a:solidFill>
                  <a:schemeClr val="dk1"/>
                </a:solidFill>
                <a:latin typeface="Albert Sans"/>
                <a:ea typeface="Albert Sans"/>
                <a:cs typeface="Albert Sans"/>
                <a:sym typeface="Albert Sans"/>
              </a:rPr>
              <a:t>u</a:t>
            </a:r>
            <a:r>
              <a:rPr i="1" lang="en" sz="1600">
                <a:solidFill>
                  <a:schemeClr val="dk1"/>
                </a:solidFill>
                <a:latin typeface="Albert Sans"/>
                <a:ea typeface="Albert Sans"/>
                <a:cs typeface="Albert Sans"/>
                <a:sym typeface="Albert Sans"/>
              </a:rPr>
              <a:t>(d(x</a:t>
            </a:r>
            <a:r>
              <a:rPr baseline="-25000" i="1" lang="en" sz="1600">
                <a:solidFill>
                  <a:schemeClr val="dk1"/>
                </a:solidFill>
                <a:latin typeface="Albert Sans"/>
                <a:ea typeface="Albert Sans"/>
                <a:cs typeface="Albert Sans"/>
                <a:sym typeface="Albert Sans"/>
              </a:rPr>
              <a:t>u</a:t>
            </a:r>
            <a:r>
              <a:rPr i="1" lang="en" sz="1600">
                <a:solidFill>
                  <a:schemeClr val="dk1"/>
                </a:solidFill>
                <a:latin typeface="Albert Sans"/>
                <a:ea typeface="Albert Sans"/>
                <a:cs typeface="Albert Sans"/>
                <a:sym typeface="Albert Sans"/>
              </a:rPr>
              <a:t> ,x))</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Dispersión uniforme en todo el espacio de instancias, o</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Utilizar instancias de entrenamiento (</a:t>
            </a:r>
            <a:r>
              <a:rPr lang="en" sz="1500">
                <a:solidFill>
                  <a:srgbClr val="737373"/>
                </a:solidFill>
                <a:latin typeface="Albert Sans"/>
                <a:ea typeface="Albert Sans"/>
                <a:cs typeface="Albert Sans"/>
                <a:sym typeface="Albert Sans"/>
              </a:rPr>
              <a:t>refleja la distribución de instancias</a:t>
            </a:r>
            <a:r>
              <a:rPr lang="en" sz="1500">
                <a:solidFill>
                  <a:schemeClr val="dk1"/>
                </a:solidFill>
                <a:latin typeface="Albert Sans"/>
                <a:ea typeface="Albert Sans"/>
                <a:cs typeface="Albert Sans"/>
                <a:sym typeface="Albert Sans"/>
              </a:rPr>
              <a:t>).</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Q2: Cómo entrenar los pesos (supongamos que </a:t>
            </a:r>
            <a:r>
              <a:rPr i="1" lang="en" sz="1600">
                <a:solidFill>
                  <a:schemeClr val="dk1"/>
                </a:solidFill>
                <a:latin typeface="Albert Sans"/>
                <a:ea typeface="Albert Sans"/>
                <a:cs typeface="Albert Sans"/>
                <a:sym typeface="Albert Sans"/>
              </a:rPr>
              <a:t>K</a:t>
            </a:r>
            <a:r>
              <a:rPr baseline="-25000" i="1" lang="en" sz="1600">
                <a:solidFill>
                  <a:schemeClr val="dk1"/>
                </a:solidFill>
                <a:latin typeface="Albert Sans"/>
                <a:ea typeface="Albert Sans"/>
                <a:cs typeface="Albert Sans"/>
                <a:sym typeface="Albert Sans"/>
              </a:rPr>
              <a:t>u</a:t>
            </a:r>
            <a:r>
              <a:rPr lang="en" sz="1600">
                <a:solidFill>
                  <a:schemeClr val="dk1"/>
                </a:solidFill>
                <a:latin typeface="Albert Sans"/>
                <a:ea typeface="Albert Sans"/>
                <a:cs typeface="Albert Sans"/>
                <a:sym typeface="Albert Sans"/>
              </a:rPr>
              <a:t> es gaussiano).</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Primero elegir la varianza (y quizás la media) para cada </a:t>
            </a:r>
            <a:r>
              <a:rPr i="1" lang="en" sz="1500">
                <a:solidFill>
                  <a:schemeClr val="dk1"/>
                </a:solidFill>
                <a:latin typeface="Albert Sans"/>
                <a:ea typeface="Albert Sans"/>
                <a:cs typeface="Albert Sans"/>
                <a:sym typeface="Albert Sans"/>
              </a:rPr>
              <a:t>K</a:t>
            </a:r>
            <a:r>
              <a:rPr baseline="-25000" i="1" lang="en" sz="1500">
                <a:solidFill>
                  <a:schemeClr val="dk1"/>
                </a:solidFill>
                <a:latin typeface="Albert Sans"/>
                <a:ea typeface="Albert Sans"/>
                <a:cs typeface="Albert Sans"/>
                <a:sym typeface="Albert Sans"/>
              </a:rPr>
              <a:t>u</a:t>
            </a:r>
            <a:r>
              <a:rPr lang="en" sz="1500">
                <a:solidFill>
                  <a:schemeClr val="dk1"/>
                </a:solidFill>
                <a:latin typeface="Albert Sans"/>
                <a:ea typeface="Albert Sans"/>
                <a:cs typeface="Albert Sans"/>
                <a:sym typeface="Albert Sans"/>
              </a:rPr>
              <a:t>.</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e.g., usar EM.</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 continuación, mantener </a:t>
            </a:r>
            <a:r>
              <a:rPr i="1" lang="en" sz="1500">
                <a:solidFill>
                  <a:schemeClr val="dk1"/>
                </a:solidFill>
                <a:latin typeface="Albert Sans"/>
                <a:ea typeface="Albert Sans"/>
                <a:cs typeface="Albert Sans"/>
                <a:sym typeface="Albert Sans"/>
              </a:rPr>
              <a:t>K</a:t>
            </a:r>
            <a:r>
              <a:rPr baseline="-25000" i="1" lang="en" sz="1500">
                <a:solidFill>
                  <a:schemeClr val="dk1"/>
                </a:solidFill>
                <a:latin typeface="Albert Sans"/>
                <a:ea typeface="Albert Sans"/>
                <a:cs typeface="Albert Sans"/>
                <a:sym typeface="Albert Sans"/>
              </a:rPr>
              <a:t>u</a:t>
            </a:r>
            <a:r>
              <a:rPr lang="en" sz="1500">
                <a:solidFill>
                  <a:schemeClr val="dk1"/>
                </a:solidFill>
                <a:latin typeface="Albert Sans"/>
                <a:ea typeface="Albert Sans"/>
                <a:cs typeface="Albert Sans"/>
                <a:sym typeface="Albert Sans"/>
              </a:rPr>
              <a:t> fijo y entrenar la capa de salida lineal.</a:t>
            </a:r>
            <a:endParaRPr sz="1500">
              <a:solidFill>
                <a:schemeClr val="dk1"/>
              </a:solidFill>
              <a:latin typeface="Albert Sans"/>
              <a:ea typeface="Albert Sans"/>
              <a:cs typeface="Albert Sans"/>
              <a:sym typeface="Albert Sans"/>
            </a:endParaRPr>
          </a:p>
          <a:p>
            <a:pPr indent="-317500" lvl="1" marL="9144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Métodos eficientes para ajustar la función lineal.</a:t>
            </a:r>
            <a:endParaRPr>
              <a:solidFill>
                <a:schemeClr val="dk1"/>
              </a:solidFill>
              <a:latin typeface="Albert Sans"/>
              <a:ea typeface="Albert Sans"/>
              <a:cs typeface="Albert Sans"/>
              <a:sym typeface="Albert Sans"/>
            </a:endParaRPr>
          </a:p>
        </p:txBody>
      </p:sp>
      <p:sp>
        <p:nvSpPr>
          <p:cNvPr id="592" name="Google Shape;592;p8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Entrenamiento de redes de base radial</a:t>
            </a:r>
            <a:endParaRPr b="1" sz="2400">
              <a:solidFill>
                <a:schemeClr val="dk2"/>
              </a:solidFill>
              <a:latin typeface="Epilogue"/>
              <a:ea typeface="Epilogue"/>
              <a:cs typeface="Epilogue"/>
              <a:sym typeface="Epilog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8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Razonamiento basado en casos</a:t>
            </a:r>
            <a:endParaRPr b="1" sz="3000">
              <a:solidFill>
                <a:srgbClr val="112158"/>
              </a:solidFill>
              <a:latin typeface="Epilogue"/>
              <a:ea typeface="Epilogue"/>
              <a:cs typeface="Epilogue"/>
              <a:sym typeface="Epilogue"/>
            </a:endParaRPr>
          </a:p>
        </p:txBody>
      </p:sp>
      <p:sp>
        <p:nvSpPr>
          <p:cNvPr id="599" name="Google Shape;599;p8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puede aplicar el aprendizaje basado en instancias incluso cuando </a:t>
            </a:r>
            <a:r>
              <a:rPr lang="en">
                <a:solidFill>
                  <a:schemeClr val="dk1"/>
                </a:solidFill>
                <a:latin typeface="Albert Sans"/>
                <a:ea typeface="Albert Sans"/>
                <a:cs typeface="Albert Sans"/>
                <a:sym typeface="Albert Sans"/>
              </a:rPr>
              <a:t>X</a:t>
            </a:r>
            <a:r>
              <a:rPr lang="en" sz="1600">
                <a:solidFill>
                  <a:schemeClr val="dk1"/>
                </a:solidFill>
                <a:latin typeface="Albert Sans"/>
                <a:ea typeface="Albert Sans"/>
                <a:cs typeface="Albert Sans"/>
                <a:sym typeface="Albert Sans"/>
              </a:rPr>
              <a:t>≠ℜ</a:t>
            </a:r>
            <a:r>
              <a:rPr baseline="30000" lang="en" sz="1600">
                <a:solidFill>
                  <a:schemeClr val="dk1"/>
                </a:solidFill>
                <a:latin typeface="Albert Sans"/>
                <a:ea typeface="Albert Sans"/>
                <a:cs typeface="Albert Sans"/>
                <a:sym typeface="Albert Sans"/>
              </a:rPr>
              <a:t>n</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requiere una métrica de "distancia" diferente.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razonamiento basado en casos es el aprendizaje basado en instancias aplicado a instancias con descripciones lógicas simbólicas.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4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Métodos </a:t>
            </a:r>
            <a:r>
              <a:rPr b="1" lang="en" sz="3200">
                <a:solidFill>
                  <a:srgbClr val="112158"/>
                </a:solidFill>
                <a:latin typeface="Epilogue"/>
                <a:ea typeface="Epilogue"/>
                <a:cs typeface="Epilogue"/>
                <a:sym typeface="Epilogue"/>
              </a:rPr>
              <a:t>no</a:t>
            </a:r>
            <a:r>
              <a:rPr b="1" lang="en" sz="3000">
                <a:solidFill>
                  <a:srgbClr val="112158"/>
                </a:solidFill>
                <a:latin typeface="Epilogue"/>
                <a:ea typeface="Epilogue"/>
                <a:cs typeface="Epilogue"/>
                <a:sym typeface="Epilogue"/>
              </a:rPr>
              <a:t>-paramétricos</a:t>
            </a:r>
            <a:endParaRPr b="1" sz="3000">
              <a:solidFill>
                <a:srgbClr val="112158"/>
              </a:solidFill>
              <a:latin typeface="Epilogue"/>
              <a:ea typeface="Epilogue"/>
              <a:cs typeface="Epilogue"/>
              <a:sym typeface="Epilogue"/>
            </a:endParaRPr>
          </a:p>
        </p:txBody>
      </p:sp>
      <p:sp>
        <p:nvSpPr>
          <p:cNvPr id="316" name="Google Shape;316;p4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No hace suposiciones sobre la función objetivo.</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Libertad para elegir cualquier función a partir de los datos de entrenamiento.</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Requieren muchos más datos para estimar la función objetivo.</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Entradas similares tienen salidas similares.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Es una suposición razonable: El mundo es suave y las funciones, ya sean densidades, discriminantes o funciones de regresión, cambian lentamente.</a:t>
            </a:r>
            <a:endParaRPr sz="1500">
              <a:solidFill>
                <a:schemeClr val="dk1"/>
              </a:solidFill>
              <a:latin typeface="Albert Sans"/>
              <a:ea typeface="Albert Sans"/>
              <a:cs typeface="Albert Sans"/>
              <a:sym typeface="Albert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8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Razonamiento basado en casos en CADET</a:t>
            </a:r>
            <a:endParaRPr b="1" sz="2800">
              <a:solidFill>
                <a:srgbClr val="112158"/>
              </a:solidFill>
              <a:latin typeface="Epilogue"/>
              <a:ea typeface="Epilogue"/>
              <a:cs typeface="Epilogue"/>
              <a:sym typeface="Epilogue"/>
            </a:endParaRPr>
          </a:p>
        </p:txBody>
      </p:sp>
      <p:pic>
        <p:nvPicPr>
          <p:cNvPr id="606" name="Google Shape;606;p82"/>
          <p:cNvPicPr preferRelativeResize="0"/>
          <p:nvPr/>
        </p:nvPicPr>
        <p:blipFill>
          <a:blip r:embed="rId3">
            <a:alphaModFix/>
          </a:blip>
          <a:stretch>
            <a:fillRect/>
          </a:stretch>
        </p:blipFill>
        <p:spPr>
          <a:xfrm>
            <a:off x="4832075" y="1505175"/>
            <a:ext cx="3724699" cy="3129992"/>
          </a:xfrm>
          <a:prstGeom prst="rect">
            <a:avLst/>
          </a:prstGeom>
          <a:noFill/>
          <a:ln>
            <a:noFill/>
          </a:ln>
        </p:spPr>
      </p:pic>
      <p:sp>
        <p:nvSpPr>
          <p:cNvPr id="607" name="Google Shape;607;p82"/>
          <p:cNvSpPr txBox="1"/>
          <p:nvPr>
            <p:ph idx="2" type="subTitle"/>
          </p:nvPr>
        </p:nvSpPr>
        <p:spPr>
          <a:xfrm>
            <a:off x="713225" y="1505175"/>
            <a:ext cx="3907200" cy="20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CADET: 75 ejemplos almacenados de dispositivos mecánicos:</a:t>
            </a:r>
            <a:endParaRPr/>
          </a:p>
          <a:p>
            <a:pPr indent="-317500" lvl="0" marL="457200" rtl="0" algn="l">
              <a:spcBef>
                <a:spcPts val="0"/>
              </a:spcBef>
              <a:spcAft>
                <a:spcPts val="0"/>
              </a:spcAft>
              <a:buSzPts val="1400"/>
              <a:buChar char="●"/>
            </a:pPr>
            <a:r>
              <a:rPr lang="en"/>
              <a:t>cada ejemplo de entrenamiento: {función cualitativa, estructura mecánica},</a:t>
            </a:r>
            <a:endParaRPr/>
          </a:p>
          <a:p>
            <a:pPr indent="-317500" lvl="0" marL="457200" rtl="0" algn="l">
              <a:spcBef>
                <a:spcPts val="0"/>
              </a:spcBef>
              <a:spcAft>
                <a:spcPts val="0"/>
              </a:spcAft>
              <a:buSzPts val="1400"/>
              <a:buChar char="●"/>
            </a:pPr>
            <a:r>
              <a:rPr lang="en"/>
              <a:t>nueva consulta: función deseada,</a:t>
            </a:r>
            <a:endParaRPr/>
          </a:p>
          <a:p>
            <a:pPr indent="-317500" lvl="0" marL="457200" rtl="0" algn="l">
              <a:spcBef>
                <a:spcPts val="0"/>
              </a:spcBef>
              <a:spcAft>
                <a:spcPts val="0"/>
              </a:spcAft>
              <a:buSzPts val="1400"/>
              <a:buChar char="●"/>
            </a:pPr>
            <a:r>
              <a:rPr lang="en"/>
              <a:t>valor objetivo: estructura mecánica para esta función.</a:t>
            </a:r>
            <a:endParaRPr/>
          </a:p>
          <a:p>
            <a:pPr indent="0" lvl="0" marL="0" rtl="0" algn="l">
              <a:spcBef>
                <a:spcPts val="0"/>
              </a:spcBef>
              <a:spcAft>
                <a:spcPts val="0"/>
              </a:spcAft>
              <a:buNone/>
            </a:pPr>
            <a:r>
              <a:rPr lang="en"/>
              <a:t>Métrica de distancia: coincidencia de descripciones de funciones cualitativas.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3" name="Google Shape;613;p8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3000">
                <a:solidFill>
                  <a:srgbClr val="112158"/>
                </a:solidFill>
                <a:latin typeface="Epilogue"/>
                <a:ea typeface="Epilogue"/>
                <a:cs typeface="Epilogue"/>
                <a:sym typeface="Epilogue"/>
              </a:rPr>
              <a:t>Lazy and eager learning</a:t>
            </a:r>
            <a:endParaRPr b="1" i="1" sz="3000">
              <a:solidFill>
                <a:srgbClr val="112158"/>
              </a:solidFill>
              <a:latin typeface="Epilogue"/>
              <a:ea typeface="Epilogue"/>
              <a:cs typeface="Epilogue"/>
              <a:sym typeface="Epilogue"/>
            </a:endParaRPr>
          </a:p>
        </p:txBody>
      </p:sp>
      <p:sp>
        <p:nvSpPr>
          <p:cNvPr id="614" name="Google Shape;614;p8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600">
                <a:solidFill>
                  <a:schemeClr val="dk1"/>
                </a:solidFill>
                <a:latin typeface="Albert Sans"/>
                <a:ea typeface="Albert Sans"/>
                <a:cs typeface="Albert Sans"/>
                <a:sym typeface="Albert Sans"/>
              </a:rPr>
              <a:t>Lazy</a:t>
            </a:r>
            <a:r>
              <a:rPr lang="en" sz="1600">
                <a:solidFill>
                  <a:schemeClr val="dk1"/>
                </a:solidFill>
                <a:latin typeface="Albert Sans"/>
                <a:ea typeface="Albert Sans"/>
                <a:cs typeface="Albert Sans"/>
                <a:sym typeface="Albert Sans"/>
              </a:rPr>
              <a:t>: espera a la consulta antes de generalizar.</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Vecino más cercano, razonamiento basado en casos.</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i="1" lang="en" sz="1600">
                <a:solidFill>
                  <a:schemeClr val="dk1"/>
                </a:solidFill>
                <a:latin typeface="Albert Sans"/>
                <a:ea typeface="Albert Sans"/>
                <a:cs typeface="Albert Sans"/>
                <a:sym typeface="Albert Sans"/>
              </a:rPr>
              <a:t>Eager</a:t>
            </a:r>
            <a:r>
              <a:rPr lang="en" sz="1600">
                <a:solidFill>
                  <a:schemeClr val="dk1"/>
                </a:solidFill>
                <a:latin typeface="Albert Sans"/>
                <a:ea typeface="Albert Sans"/>
                <a:cs typeface="Albert Sans"/>
                <a:sym typeface="Albert Sans"/>
              </a:rPr>
              <a:t>: generaliza antes de ver la consulta.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Redes de funciones de base radial, ID3, retropropagación, Naive Bayes,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¿Importa?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aprendiz ansioso debe crear una aproximación global.</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aprendiz perezoso puede crear muchas aproximaciones locales.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Si usan la misma H, los perezosos pueden representar funciones más complejas.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4"/>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 notebook)</a:t>
            </a:r>
            <a:endParaRPr/>
          </a:p>
        </p:txBody>
      </p:sp>
      <p:grpSp>
        <p:nvGrpSpPr>
          <p:cNvPr id="620" name="Google Shape;620;p84"/>
          <p:cNvGrpSpPr/>
          <p:nvPr/>
        </p:nvGrpSpPr>
        <p:grpSpPr>
          <a:xfrm>
            <a:off x="4213310" y="1162256"/>
            <a:ext cx="3569963" cy="2819283"/>
            <a:chOff x="5076775" y="1958876"/>
            <a:chExt cx="3353968" cy="2648707"/>
          </a:xfrm>
        </p:grpSpPr>
        <p:sp>
          <p:nvSpPr>
            <p:cNvPr id="621" name="Google Shape;621;p84"/>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4"/>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3" name="Google Shape;623;p84"/>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624" name="Google Shape;624;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5" name="Google Shape;625;p84">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
        <p:nvSpPr>
          <p:cNvPr id="626" name="Google Shape;626;p84"/>
          <p:cNvSpPr/>
          <p:nvPr/>
        </p:nvSpPr>
        <p:spPr>
          <a:xfrm>
            <a:off x="4384588" y="1371763"/>
            <a:ext cx="3227400" cy="1815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627" name="Google Shape;627;p84">
            <a:hlinkClick r:id="rId6"/>
          </p:cNvPr>
          <p:cNvPicPr preferRelativeResize="0"/>
          <p:nvPr/>
        </p:nvPicPr>
        <p:blipFill>
          <a:blip r:embed="rId5">
            <a:alphaModFix/>
          </a:blip>
          <a:stretch>
            <a:fillRect/>
          </a:stretch>
        </p:blipFill>
        <p:spPr>
          <a:xfrm>
            <a:off x="4460775" y="1371700"/>
            <a:ext cx="3227424" cy="18154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5"/>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 Libro</a:t>
            </a:r>
            <a:endParaRPr/>
          </a:p>
        </p:txBody>
      </p:sp>
      <p:sp>
        <p:nvSpPr>
          <p:cNvPr id="633" name="Google Shape;633;p85"/>
          <p:cNvSpPr txBox="1"/>
          <p:nvPr/>
        </p:nvSpPr>
        <p:spPr>
          <a:xfrm>
            <a:off x="4813675" y="2473275"/>
            <a:ext cx="3743100" cy="831900"/>
          </a:xfrm>
          <a:prstGeom prst="rect">
            <a:avLst/>
          </a:prstGeom>
          <a:solidFill>
            <a:schemeClr val="accent3"/>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1000">
                <a:solidFill>
                  <a:schemeClr val="dk1"/>
                </a:solidFill>
                <a:latin typeface="Albert Sans"/>
                <a:ea typeface="Albert Sans"/>
                <a:cs typeface="Albert Sans"/>
                <a:sym typeface="Albert Sans"/>
              </a:rPr>
              <a:t>?</a:t>
            </a:r>
            <a:endParaRPr sz="1000">
              <a:solidFill>
                <a:schemeClr val="dk1"/>
              </a:solidFill>
              <a:latin typeface="Albert Sans"/>
              <a:ea typeface="Albert Sans"/>
              <a:cs typeface="Albert Sans"/>
              <a:sym typeface="Albert Sans"/>
            </a:endParaRPr>
          </a:p>
        </p:txBody>
      </p:sp>
      <p:sp>
        <p:nvSpPr>
          <p:cNvPr id="634" name="Google Shape;634;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5" name="Google Shape;635;p85"/>
          <p:cNvPicPr preferRelativeResize="0"/>
          <p:nvPr/>
        </p:nvPicPr>
        <p:blipFill>
          <a:blip r:embed="rId3">
            <a:alphaModFix/>
          </a:blip>
          <a:stretch>
            <a:fillRect/>
          </a:stretch>
        </p:blipFill>
        <p:spPr>
          <a:xfrm>
            <a:off x="900505" y="1980000"/>
            <a:ext cx="1480745" cy="1945500"/>
          </a:xfrm>
          <a:prstGeom prst="rect">
            <a:avLst/>
          </a:prstGeom>
          <a:noFill/>
          <a:ln>
            <a:noFill/>
          </a:ln>
        </p:spPr>
      </p:pic>
      <p:pic>
        <p:nvPicPr>
          <p:cNvPr id="636" name="Google Shape;636;p85">
            <a:hlinkClick r:id="rId4"/>
          </p:cNvPr>
          <p:cNvPicPr preferRelativeResize="0"/>
          <p:nvPr/>
        </p:nvPicPr>
        <p:blipFill rotWithShape="1">
          <a:blip r:embed="rId5">
            <a:alphaModFix/>
          </a:blip>
          <a:srcRect b="0" l="17136" r="16599" t="0"/>
          <a:stretch/>
        </p:blipFill>
        <p:spPr>
          <a:xfrm>
            <a:off x="3103225" y="2432025"/>
            <a:ext cx="1082025" cy="914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0" name="Shape 640"/>
        <p:cNvGrpSpPr/>
        <p:nvPr/>
      </p:nvGrpSpPr>
      <p:grpSpPr>
        <a:xfrm>
          <a:off x="0" y="0"/>
          <a:ext cx="0" cy="0"/>
          <a:chOff x="0" y="0"/>
          <a:chExt cx="0" cy="0"/>
        </a:xfrm>
      </p:grpSpPr>
      <p:sp>
        <p:nvSpPr>
          <p:cNvPr id="641" name="Google Shape;641;p86"/>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642" name="Google Shape;642;p86"/>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643" name="Google Shape;643;p86"/>
          <p:cNvGrpSpPr/>
          <p:nvPr/>
        </p:nvGrpSpPr>
        <p:grpSpPr>
          <a:xfrm>
            <a:off x="4309559" y="2928275"/>
            <a:ext cx="525300" cy="525300"/>
            <a:chOff x="4309559" y="2928275"/>
            <a:chExt cx="525300" cy="525300"/>
          </a:xfrm>
        </p:grpSpPr>
        <p:sp>
          <p:nvSpPr>
            <p:cNvPr id="644" name="Google Shape;644;p86"/>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86"/>
            <p:cNvGrpSpPr/>
            <p:nvPr/>
          </p:nvGrpSpPr>
          <p:grpSpPr>
            <a:xfrm>
              <a:off x="4412298" y="3045942"/>
              <a:ext cx="320315" cy="286423"/>
              <a:chOff x="3824739" y="3890112"/>
              <a:chExt cx="208105" cy="186110"/>
            </a:xfrm>
          </p:grpSpPr>
          <p:sp>
            <p:nvSpPr>
              <p:cNvPr id="646" name="Google Shape;646;p86"/>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6"/>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6"/>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9" name="Google Shape;649;p86"/>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6"/>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6"/>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6"/>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3" name="Google Shape;653;p86"/>
          <p:cNvPicPr preferRelativeResize="0"/>
          <p:nvPr/>
        </p:nvPicPr>
        <p:blipFill>
          <a:blip r:embed="rId3">
            <a:alphaModFix/>
          </a:blip>
          <a:stretch>
            <a:fillRect/>
          </a:stretch>
        </p:blipFill>
        <p:spPr>
          <a:xfrm>
            <a:off x="7687644" y="2368622"/>
            <a:ext cx="743125" cy="923950"/>
          </a:xfrm>
          <a:prstGeom prst="rect">
            <a:avLst/>
          </a:prstGeom>
          <a:noFill/>
          <a:ln>
            <a:noFill/>
          </a:ln>
        </p:spPr>
      </p:pic>
      <p:sp>
        <p:nvSpPr>
          <p:cNvPr id="654" name="Google Shape;654;p86"/>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655" name="Google Shape;655;p86"/>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656" name="Google Shape;656;p86"/>
          <p:cNvGrpSpPr/>
          <p:nvPr/>
        </p:nvGrpSpPr>
        <p:grpSpPr>
          <a:xfrm>
            <a:off x="3267625" y="2928275"/>
            <a:ext cx="525300" cy="525300"/>
            <a:chOff x="3267625" y="2928275"/>
            <a:chExt cx="525300" cy="525300"/>
          </a:xfrm>
        </p:grpSpPr>
        <p:sp>
          <p:nvSpPr>
            <p:cNvPr id="657" name="Google Shape;657;p86"/>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8" name="Google Shape;658;p86"/>
            <p:cNvPicPr preferRelativeResize="0"/>
            <p:nvPr/>
          </p:nvPicPr>
          <p:blipFill>
            <a:blip r:embed="rId4">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659" name="Google Shape;659;p86"/>
          <p:cNvPicPr preferRelativeResize="0"/>
          <p:nvPr/>
        </p:nvPicPr>
        <p:blipFill>
          <a:blip r:embed="rId5">
            <a:alphaModFix/>
          </a:blip>
          <a:stretch>
            <a:fillRect/>
          </a:stretch>
        </p:blipFill>
        <p:spPr>
          <a:xfrm>
            <a:off x="5458750" y="3054096"/>
            <a:ext cx="310799" cy="291224"/>
          </a:xfrm>
          <a:prstGeom prst="rect">
            <a:avLst/>
          </a:prstGeom>
          <a:noFill/>
          <a:ln>
            <a:noFill/>
          </a:ln>
        </p:spPr>
      </p:pic>
      <p:sp>
        <p:nvSpPr>
          <p:cNvPr id="660" name="Google Shape;660;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1" name="Google Shape;661;p86"/>
          <p:cNvPicPr preferRelativeResize="0"/>
          <p:nvPr/>
        </p:nvPicPr>
        <p:blipFill>
          <a:blip r:embed="rId6">
            <a:alphaModFix/>
          </a:blip>
          <a:stretch>
            <a:fillRect/>
          </a:stretch>
        </p:blipFill>
        <p:spPr>
          <a:xfrm>
            <a:off x="585885" y="2207626"/>
            <a:ext cx="1308768" cy="124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112158"/>
                </a:solidFill>
                <a:latin typeface="Epilogue"/>
                <a:ea typeface="Epilogue"/>
                <a:cs typeface="Epilogue"/>
                <a:sym typeface="Epilogue"/>
              </a:rPr>
              <a:t>Métodos paramétricos vs no-paramétricos</a:t>
            </a:r>
            <a:endParaRPr b="1" sz="2800">
              <a:solidFill>
                <a:srgbClr val="112158"/>
              </a:solidFill>
              <a:latin typeface="Epilogue"/>
              <a:ea typeface="Epilogue"/>
              <a:cs typeface="Epilogue"/>
              <a:sym typeface="Epilogue"/>
            </a:endParaRPr>
          </a:p>
        </p:txBody>
      </p:sp>
      <p:sp>
        <p:nvSpPr>
          <p:cNvPr id="323" name="Google Shape;323;p4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un modelo paramétrico, </a:t>
            </a:r>
            <a:r>
              <a:rPr b="1" lang="en" sz="1600">
                <a:solidFill>
                  <a:schemeClr val="dk1"/>
                </a:solidFill>
                <a:latin typeface="Albert Sans"/>
                <a:ea typeface="Albert Sans"/>
                <a:cs typeface="Albert Sans"/>
                <a:sym typeface="Albert Sans"/>
              </a:rPr>
              <a:t>todas</a:t>
            </a:r>
            <a:r>
              <a:rPr lang="en" sz="1600">
                <a:solidFill>
                  <a:schemeClr val="dk1"/>
                </a:solidFill>
                <a:latin typeface="Albert Sans"/>
                <a:ea typeface="Albert Sans"/>
                <a:cs typeface="Albert Sans"/>
                <a:sym typeface="Albert Sans"/>
              </a:rPr>
              <a:t> las instancias de entrenamiento afectan a la estimación global final.</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un caso no paramétrico, no existe un modelo global único;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los modelos locales se estiman a medida que se necesitan, y sólo se ven afectados por las instancias de entrenamiento cercanas.</a:t>
            </a:r>
            <a:endParaRPr sz="1500">
              <a:solidFill>
                <a:schemeClr val="dk1"/>
              </a:solidFill>
              <a:latin typeface="Albert Sans"/>
              <a:ea typeface="Albert Sans"/>
              <a:cs typeface="Albert Sans"/>
              <a:sym typeface="Alber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9" name="Google Shape;329;p4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Métodos paramétricos vs no-paramétricos</a:t>
            </a:r>
            <a:endParaRPr b="1" sz="2400">
              <a:solidFill>
                <a:schemeClr val="dk2"/>
              </a:solidFill>
              <a:latin typeface="Epilogue"/>
              <a:ea typeface="Epilogue"/>
              <a:cs typeface="Epilogue"/>
              <a:sym typeface="Epilogue"/>
            </a:endParaRPr>
          </a:p>
        </p:txBody>
      </p:sp>
      <p:sp>
        <p:nvSpPr>
          <p:cNvPr id="330" name="Google Shape;330;p48"/>
          <p:cNvSpPr txBox="1"/>
          <p:nvPr/>
        </p:nvSpPr>
        <p:spPr>
          <a:xfrm>
            <a:off x="565800" y="1552850"/>
            <a:ext cx="80124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ML, los métodos </a:t>
            </a:r>
            <a:r>
              <a:rPr b="1" lang="en" sz="1600">
                <a:solidFill>
                  <a:schemeClr val="dk2"/>
                </a:solidFill>
                <a:latin typeface="Albert Sans"/>
                <a:ea typeface="Albert Sans"/>
                <a:cs typeface="Albert Sans"/>
                <a:sym typeface="Albert Sans"/>
              </a:rPr>
              <a:t>no paramétricos</a:t>
            </a:r>
            <a:r>
              <a:rPr lang="en" sz="1600">
                <a:solidFill>
                  <a:schemeClr val="dk1"/>
                </a:solidFill>
                <a:latin typeface="Albert Sans"/>
                <a:ea typeface="Albert Sans"/>
                <a:cs typeface="Albert Sans"/>
                <a:sym typeface="Albert Sans"/>
              </a:rPr>
              <a:t> también se denominan algoritmos de aprendizaje basados en instancias o memoria, ya que almacenan las instancias de entrenamiento en una tabla de consulta e “interpolan” a partir de ella.</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Dado que todas las instancias de entrenamiento deben ser almacenadas, se requieren memoria 𝑂(𝑛).</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Dada una entrada, encontrar otras similares requiere el cálculo de 𝑂(𝑛).</a:t>
            </a:r>
            <a:endParaRPr sz="1500">
              <a:solidFill>
                <a:schemeClr val="dk1"/>
              </a:solidFill>
              <a:latin typeface="Albert Sans"/>
              <a:ea typeface="Albert Sans"/>
              <a:cs typeface="Albert Sans"/>
              <a:sym typeface="Alber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4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Métodos paramétricos vs no-paramétricos</a:t>
            </a:r>
            <a:endParaRPr b="1" sz="2400">
              <a:solidFill>
                <a:schemeClr val="dk2"/>
              </a:solidFill>
              <a:latin typeface="Epilogue"/>
              <a:ea typeface="Epilogue"/>
              <a:cs typeface="Epilogue"/>
              <a:sym typeface="Epilogue"/>
            </a:endParaRPr>
          </a:p>
        </p:txBody>
      </p:sp>
      <p:pic>
        <p:nvPicPr>
          <p:cNvPr id="337" name="Google Shape;337;p49"/>
          <p:cNvPicPr preferRelativeResize="0"/>
          <p:nvPr/>
        </p:nvPicPr>
        <p:blipFill>
          <a:blip r:embed="rId3">
            <a:alphaModFix/>
          </a:blip>
          <a:stretch>
            <a:fillRect/>
          </a:stretch>
        </p:blipFill>
        <p:spPr>
          <a:xfrm>
            <a:off x="1158200" y="1678515"/>
            <a:ext cx="3029818" cy="2867200"/>
          </a:xfrm>
          <a:prstGeom prst="rect">
            <a:avLst/>
          </a:prstGeom>
          <a:noFill/>
          <a:ln>
            <a:noFill/>
          </a:ln>
        </p:spPr>
      </p:pic>
      <p:pic>
        <p:nvPicPr>
          <p:cNvPr id="338" name="Google Shape;338;p49"/>
          <p:cNvPicPr preferRelativeResize="0"/>
          <p:nvPr/>
        </p:nvPicPr>
        <p:blipFill>
          <a:blip r:embed="rId4">
            <a:alphaModFix/>
          </a:blip>
          <a:stretch>
            <a:fillRect/>
          </a:stretch>
        </p:blipFill>
        <p:spPr>
          <a:xfrm>
            <a:off x="4788099" y="1559125"/>
            <a:ext cx="3197700" cy="3203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5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Métodos paramétricos vs no-paramétricos</a:t>
            </a:r>
            <a:endParaRPr b="1" sz="2400">
              <a:solidFill>
                <a:schemeClr val="dk2"/>
              </a:solidFill>
              <a:latin typeface="Epilogue"/>
              <a:ea typeface="Epilogue"/>
              <a:cs typeface="Epilogue"/>
              <a:sym typeface="Epilogue"/>
            </a:endParaRPr>
          </a:p>
        </p:txBody>
      </p:sp>
      <p:sp>
        <p:nvSpPr>
          <p:cNvPr id="345" name="Google Shape;345;p50"/>
          <p:cNvSpPr txBox="1"/>
          <p:nvPr/>
        </p:nvSpPr>
        <p:spPr>
          <a:xfrm>
            <a:off x="565800" y="1552850"/>
            <a:ext cx="80124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el caso de un enfoque </a:t>
            </a:r>
            <a:r>
              <a:rPr b="1" lang="en" sz="1600">
                <a:solidFill>
                  <a:schemeClr val="dk1"/>
                </a:solidFill>
                <a:latin typeface="Albert Sans"/>
                <a:ea typeface="Albert Sans"/>
                <a:cs typeface="Albert Sans"/>
                <a:sym typeface="Albert Sans"/>
              </a:rPr>
              <a:t>paramétrico</a:t>
            </a:r>
            <a:r>
              <a:rPr lang="en" sz="1600">
                <a:solidFill>
                  <a:schemeClr val="dk1"/>
                </a:solidFill>
                <a:latin typeface="Albert Sans"/>
                <a:ea typeface="Albert Sans"/>
                <a:cs typeface="Albert Sans"/>
                <a:sym typeface="Albert Sans"/>
              </a:rPr>
              <a:t>, el modelo puede ser bastante simple y puede tener un pequeño número de parámetros, de orden 𝑂(𝑑) o 𝑂(𝑑</a:t>
            </a:r>
            <a:r>
              <a:rPr baseline="30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general, 𝑛 es mucho mayor que 𝑑 o 𝑑</a:t>
            </a:r>
            <a:r>
              <a:rPr baseline="30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5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Métodos paramétricos vs no-paramétricos</a:t>
            </a:r>
            <a:endParaRPr b="1" sz="2400">
              <a:solidFill>
                <a:schemeClr val="dk2"/>
              </a:solidFill>
              <a:latin typeface="Epilogue"/>
              <a:ea typeface="Epilogue"/>
              <a:cs typeface="Epilogue"/>
              <a:sym typeface="Epilogue"/>
            </a:endParaRPr>
          </a:p>
        </p:txBody>
      </p:sp>
      <p:sp>
        <p:nvSpPr>
          <p:cNvPr id="352" name="Google Shape;352;p51"/>
          <p:cNvSpPr txBox="1"/>
          <p:nvPr/>
        </p:nvSpPr>
        <p:spPr>
          <a:xfrm>
            <a:off x="565800" y="1552850"/>
            <a:ext cx="80124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métodos </a:t>
            </a:r>
            <a:r>
              <a:rPr b="1" lang="en" sz="1600">
                <a:solidFill>
                  <a:schemeClr val="dk1"/>
                </a:solidFill>
                <a:latin typeface="Albert Sans"/>
                <a:ea typeface="Albert Sans"/>
                <a:cs typeface="Albert Sans"/>
                <a:sym typeface="Albert Sans"/>
              </a:rPr>
              <a:t>no paramétricos</a:t>
            </a:r>
            <a:r>
              <a:rPr lang="en" sz="1600">
                <a:solidFill>
                  <a:schemeClr val="dk1"/>
                </a:solidFill>
                <a:latin typeface="Albert Sans"/>
                <a:ea typeface="Albert Sans"/>
                <a:cs typeface="Albert Sans"/>
                <a:sym typeface="Albert Sans"/>
              </a:rPr>
              <a:t> también se denominan algoritmos de aprendizaje perezoso (</a:t>
            </a:r>
            <a:r>
              <a:rPr i="1" lang="en" sz="1600">
                <a:solidFill>
                  <a:schemeClr val="dk1"/>
                </a:solidFill>
                <a:latin typeface="Albert Sans"/>
                <a:ea typeface="Albert Sans"/>
                <a:cs typeface="Albert Sans"/>
                <a:sym typeface="Albert Sans"/>
              </a:rPr>
              <a:t>lazy</a:t>
            </a:r>
            <a:r>
              <a:rPr lang="en" sz="1600">
                <a:solidFill>
                  <a:schemeClr val="dk1"/>
                </a:solidFill>
                <a:latin typeface="Albert Sans"/>
                <a:ea typeface="Albert Sans"/>
                <a:cs typeface="Albert Sans"/>
                <a:sym typeface="Albert Sans"/>
              </a:rPr>
              <a:t>), porque a diferencia de los modelos paramétricos ansiosos (</a:t>
            </a:r>
            <a:r>
              <a:rPr i="1" lang="en" sz="1600">
                <a:solidFill>
                  <a:schemeClr val="dk1"/>
                </a:solidFill>
                <a:latin typeface="Albert Sans"/>
                <a:ea typeface="Albert Sans"/>
                <a:cs typeface="Albert Sans"/>
                <a:sym typeface="Albert Sans"/>
              </a:rPr>
              <a:t>eager</a:t>
            </a:r>
            <a:r>
              <a:rPr lang="en" sz="1600">
                <a:solidFill>
                  <a:schemeClr val="dk1"/>
                </a:solidFill>
                <a:latin typeface="Albert Sans"/>
                <a:ea typeface="Albert Sans"/>
                <a:cs typeface="Albert Sans"/>
                <a:sym typeface="Albert Sans"/>
              </a:rPr>
              <a:t>), no calculan un modelo cuando se les </a:t>
            </a:r>
            <a:r>
              <a:rPr lang="en" sz="1600">
                <a:solidFill>
                  <a:schemeClr val="dk1"/>
                </a:solidFill>
                <a:latin typeface="Albert Sans"/>
                <a:ea typeface="Albert Sans"/>
                <a:cs typeface="Albert Sans"/>
                <a:sym typeface="Albert Sans"/>
              </a:rPr>
              <a:t>da</a:t>
            </a:r>
            <a:r>
              <a:rPr lang="en" sz="1600">
                <a:solidFill>
                  <a:schemeClr val="dk1"/>
                </a:solidFill>
                <a:latin typeface="Albert Sans"/>
                <a:ea typeface="Albert Sans"/>
                <a:cs typeface="Albert Sans"/>
                <a:sym typeface="Albert Sans"/>
              </a:rPr>
              <a:t> el conjunto de entrenamiento, sino que posponen el cálculo hasta que se les da una instancia de consulta.</a:t>
            </a:r>
            <a:endParaRPr sz="16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